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2" r:id="rId2"/>
    <p:sldId id="329" r:id="rId3"/>
    <p:sldId id="330" r:id="rId4"/>
    <p:sldId id="331" r:id="rId5"/>
    <p:sldId id="258" r:id="rId6"/>
    <p:sldId id="324" r:id="rId7"/>
    <p:sldId id="260" r:id="rId8"/>
    <p:sldId id="262" r:id="rId9"/>
    <p:sldId id="299" r:id="rId10"/>
    <p:sldId id="257" r:id="rId11"/>
    <p:sldId id="300" r:id="rId12"/>
    <p:sldId id="295" r:id="rId13"/>
    <p:sldId id="296" r:id="rId14"/>
    <p:sldId id="297" r:id="rId15"/>
    <p:sldId id="306" r:id="rId16"/>
    <p:sldId id="301" r:id="rId17"/>
    <p:sldId id="305" r:id="rId18"/>
    <p:sldId id="310" r:id="rId19"/>
    <p:sldId id="325" r:id="rId20"/>
    <p:sldId id="316" r:id="rId21"/>
    <p:sldId id="319" r:id="rId22"/>
    <p:sldId id="326" r:id="rId23"/>
    <p:sldId id="323" r:id="rId24"/>
    <p:sldId id="318" r:id="rId25"/>
    <p:sldId id="317" r:id="rId26"/>
    <p:sldId id="264" r:id="rId27"/>
    <p:sldId id="261" r:id="rId28"/>
    <p:sldId id="298" r:id="rId29"/>
    <p:sldId id="303" r:id="rId30"/>
    <p:sldId id="307" r:id="rId31"/>
    <p:sldId id="337" r:id="rId32"/>
    <p:sldId id="334" r:id="rId33"/>
    <p:sldId id="336" r:id="rId34"/>
    <p:sldId id="335" r:id="rId35"/>
    <p:sldId id="338" r:id="rId36"/>
    <p:sldId id="340" r:id="rId37"/>
    <p:sldId id="327" r:id="rId38"/>
    <p:sldId id="308" r:id="rId39"/>
    <p:sldId id="314" r:id="rId40"/>
    <p:sldId id="311" r:id="rId41"/>
    <p:sldId id="312" r:id="rId4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B827680-38A4-49AA-9A7A-8016E9FCA1E4}">
          <p14:sldIdLst>
            <p14:sldId id="332"/>
            <p14:sldId id="329"/>
            <p14:sldId id="330"/>
            <p14:sldId id="331"/>
            <p14:sldId id="258"/>
            <p14:sldId id="324"/>
            <p14:sldId id="260"/>
            <p14:sldId id="262"/>
            <p14:sldId id="299"/>
            <p14:sldId id="257"/>
            <p14:sldId id="300"/>
            <p14:sldId id="295"/>
            <p14:sldId id="296"/>
            <p14:sldId id="297"/>
            <p14:sldId id="306"/>
            <p14:sldId id="301"/>
            <p14:sldId id="305"/>
            <p14:sldId id="310"/>
            <p14:sldId id="325"/>
            <p14:sldId id="316"/>
            <p14:sldId id="319"/>
            <p14:sldId id="326"/>
            <p14:sldId id="323"/>
            <p14:sldId id="318"/>
            <p14:sldId id="317"/>
            <p14:sldId id="264"/>
            <p14:sldId id="261"/>
            <p14:sldId id="298"/>
            <p14:sldId id="303"/>
            <p14:sldId id="307"/>
            <p14:sldId id="337"/>
            <p14:sldId id="334"/>
            <p14:sldId id="336"/>
            <p14:sldId id="335"/>
            <p14:sldId id="338"/>
            <p14:sldId id="340"/>
            <p14:sldId id="327"/>
            <p14:sldId id="308"/>
            <p14:sldId id="314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0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00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50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6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40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15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77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73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3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01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32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12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68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0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8B0D-0801-49F5-A325-D0A3EBCA0EF3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4.67.23.88/" TargetMode="External"/><Relationship Id="rId2" Type="http://schemas.openxmlformats.org/officeDocument/2006/relationships/hyperlink" Target="https://ndds.stpi.narl.org.tw/inde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ttcslib.org.tw/school_ttcs_lib/images/ckfinder/9/files/NDDS_User%20%E5%B8%B8%E8%A6%8B%E5%95%8F%E9%A1%8CQ%26A.pdf" TargetMode="External"/><Relationship Id="rId4" Type="http://schemas.openxmlformats.org/officeDocument/2006/relationships/hyperlink" Target="https://ndds.stpi.narl.org.tw/doc/2018/User_Manual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6783D4-3B2A-AE7F-44DB-3EB3B914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0975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在介紹圖書館服務之前</a:t>
            </a:r>
            <a:br>
              <a:rPr lang="en-US" altLang="zh-TW" b="1" dirty="0">
                <a:solidFill>
                  <a:schemeClr val="tx1"/>
                </a:solidFill>
              </a:rPr>
            </a:b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zh-TW" altLang="en-US" b="1" dirty="0">
                <a:solidFill>
                  <a:schemeClr val="tx1"/>
                </a:solidFill>
              </a:rPr>
              <a:t>先跟大家介紹一下</a:t>
            </a:r>
            <a:br>
              <a:rPr lang="en-US" altLang="zh-TW" b="1" dirty="0">
                <a:solidFill>
                  <a:schemeClr val="tx1"/>
                </a:solidFill>
              </a:rPr>
            </a:b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zh-TW" altLang="en-US" sz="4900" b="1" dirty="0">
                <a:solidFill>
                  <a:schemeClr val="tx1"/>
                </a:solidFill>
                <a:highlight>
                  <a:srgbClr val="FFFF00"/>
                </a:highlight>
              </a:rPr>
              <a:t>圖書館新網頁的功能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DD7B25-2E99-6F49-CDE0-36DBEDA49226}"/>
              </a:ext>
            </a:extLst>
          </p:cNvPr>
          <p:cNvSpPr txBox="1"/>
          <p:nvPr/>
        </p:nvSpPr>
        <p:spPr>
          <a:xfrm>
            <a:off x="1309688" y="3543300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https://www.ttcslib.org.tw/</a:t>
            </a:r>
          </a:p>
        </p:txBody>
      </p:sp>
    </p:spTree>
    <p:extLst>
      <p:ext uri="{BB962C8B-B14F-4D97-AF65-F5344CB8AC3E}">
        <p14:creationId xmlns:p14="http://schemas.microsoft.com/office/powerpoint/2010/main" val="171295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4441129-8939-40BE-81E4-20CBB3356C70}"/>
              </a:ext>
            </a:extLst>
          </p:cNvPr>
          <p:cNvSpPr txBox="1"/>
          <p:nvPr/>
        </p:nvSpPr>
        <p:spPr>
          <a:xfrm>
            <a:off x="3294197" y="650676"/>
            <a:ext cx="464680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0000FF"/>
                </a:solidFill>
                <a:effectLst/>
                <a:latin typeface="華康粗明體(P)" panose="02010600010101010101" pitchFamily="2" charset="-120"/>
                <a:ea typeface="全真粗圓體" panose="02010609000101010101" pitchFamily="49" charset="-120"/>
                <a:cs typeface="Times New Roman" panose="02020603050405020304" pitchFamily="18" charset="0"/>
              </a:rPr>
              <a:t>若同學找不到書籍時，</a:t>
            </a:r>
            <a:endParaRPr lang="en-US" altLang="zh-TW" sz="2800" b="1" kern="100" dirty="0">
              <a:solidFill>
                <a:srgbClr val="0000FF"/>
              </a:solidFill>
              <a:effectLst/>
              <a:latin typeface="華康粗明體(P)" panose="02010600010101010101" pitchFamily="2" charset="-120"/>
              <a:ea typeface="全真粗圓體" panose="0201060900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b="1" kern="100" dirty="0">
                <a:solidFill>
                  <a:srgbClr val="0000FF"/>
                </a:solidFill>
                <a:effectLst/>
                <a:latin typeface="華康粗明體(P)" panose="02010600010101010101" pitchFamily="2" charset="-120"/>
                <a:ea typeface="全真粗圓體" panose="02010609000101010101" pitchFamily="49" charset="-120"/>
                <a:cs typeface="Times New Roman" panose="02020603050405020304" pitchFamily="18" charset="0"/>
              </a:rPr>
              <a:t>該如何是好</a:t>
            </a:r>
            <a:r>
              <a:rPr lang="en-US" altLang="zh-TW" sz="2800" b="1" kern="100" dirty="0">
                <a:solidFill>
                  <a:srgbClr val="0000FF"/>
                </a:solidFill>
                <a:effectLst/>
                <a:latin typeface="華康粗明體(P)" panose="02010600010101010101" pitchFamily="2" charset="-120"/>
                <a:ea typeface="全真粗圓體" panose="02010609000101010101" pitchFamily="49" charset="-120"/>
                <a:cs typeface="Times New Roman" panose="02020603050405020304" pitchFamily="18" charset="0"/>
              </a:rPr>
              <a:t>?</a:t>
            </a:r>
          </a:p>
          <a:p>
            <a:endParaRPr lang="en-US" altLang="zh-TW" sz="24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652845-9DFE-4686-B2F9-6978730F35A5}"/>
              </a:ext>
            </a:extLst>
          </p:cNvPr>
          <p:cNvSpPr txBox="1"/>
          <p:nvPr/>
        </p:nvSpPr>
        <p:spPr>
          <a:xfrm>
            <a:off x="465738" y="844957"/>
            <a:ext cx="232266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4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協尋</a:t>
            </a:r>
            <a:r>
              <a:rPr lang="zh-TW" altLang="en-US" sz="4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</a:t>
            </a:r>
            <a:r>
              <a:rPr lang="zh-TW" altLang="zh-TW" sz="4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zh-TW" altLang="zh-TW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3D人寻找问题素材免费下载(图片编号:2722287)-六图网">
            <a:extLst>
              <a:ext uri="{FF2B5EF4-FFF2-40B4-BE49-F238E27FC236}">
                <a16:creationId xmlns:a16="http://schemas.microsoft.com/office/drawing/2014/main" id="{D842B210-0694-43F8-B5B0-E192AC76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96" y="312181"/>
            <a:ext cx="2709511" cy="33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157F25B1-48C7-E0D4-8E66-0A5CD043A2F6}"/>
              </a:ext>
            </a:extLst>
          </p:cNvPr>
          <p:cNvSpPr/>
          <p:nvPr/>
        </p:nvSpPr>
        <p:spPr>
          <a:xfrm>
            <a:off x="1784198" y="1903065"/>
            <a:ext cx="5626251" cy="9399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填寫協尋服務單，交給櫃台同工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5422640-3BBA-E80E-282F-E1BB98D5122B}"/>
              </a:ext>
            </a:extLst>
          </p:cNvPr>
          <p:cNvSpPr/>
          <p:nvPr/>
        </p:nvSpPr>
        <p:spPr>
          <a:xfrm>
            <a:off x="1900379" y="3075058"/>
            <a:ext cx="4724400" cy="9399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由館員經二次或二人協助找尋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0615CDE-7321-0C3A-A049-C3178A86BDDF}"/>
              </a:ext>
            </a:extLst>
          </p:cNvPr>
          <p:cNvSpPr/>
          <p:nvPr/>
        </p:nvSpPr>
        <p:spPr>
          <a:xfrm>
            <a:off x="1900379" y="4247051"/>
            <a:ext cx="5233846" cy="9399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</a:rPr>
              <a:t>以</a:t>
            </a:r>
            <a:r>
              <a:rPr lang="en-US" altLang="zh-TW" sz="2400" b="1" dirty="0">
                <a:solidFill>
                  <a:schemeClr val="tx1"/>
                </a:solidFill>
              </a:rPr>
              <a:t>Email </a:t>
            </a:r>
            <a:r>
              <a:rPr lang="zh-TW" altLang="en-US" sz="2400" b="1" dirty="0">
                <a:solidFill>
                  <a:schemeClr val="tx1"/>
                </a:solidFill>
              </a:rPr>
              <a:t>通知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不論是否尋著此書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7E49AB2-2468-AF03-A463-E810F1AEA0D3}"/>
              </a:ext>
            </a:extLst>
          </p:cNvPr>
          <p:cNvSpPr/>
          <p:nvPr/>
        </p:nvSpPr>
        <p:spPr>
          <a:xfrm>
            <a:off x="1900379" y="5494530"/>
            <a:ext cx="5348146" cy="9399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.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en-US" altLang="zh-TW" sz="2000" b="1" dirty="0">
                <a:solidFill>
                  <a:srgbClr val="FF0000"/>
                </a:solidFill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</a:rPr>
              <a:t> 若尋獲書籍</a:t>
            </a:r>
            <a:r>
              <a:rPr lang="en-US" altLang="zh-TW" sz="2000" b="1" dirty="0">
                <a:solidFill>
                  <a:srgbClr val="FF0000"/>
                </a:solidFill>
              </a:rPr>
              <a:t>, </a:t>
            </a:r>
            <a:r>
              <a:rPr lang="zh-TW" altLang="en-US" sz="2000" b="1" dirty="0">
                <a:solidFill>
                  <a:srgbClr val="FF0000"/>
                </a:solidFill>
              </a:rPr>
              <a:t>於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zh-TW" altLang="en-US" sz="2000" b="1" dirty="0">
                <a:solidFill>
                  <a:srgbClr val="FF0000"/>
                </a:solidFill>
              </a:rPr>
              <a:t> 通知後館方保留</a:t>
            </a:r>
            <a:r>
              <a:rPr lang="en-US" altLang="zh-TW" sz="2000" b="1" dirty="0">
                <a:solidFill>
                  <a:srgbClr val="FF0000"/>
                </a:solidFill>
              </a:rPr>
              <a:t>7</a:t>
            </a:r>
            <a:r>
              <a:rPr lang="zh-TW" altLang="en-US" sz="2000" b="1" dirty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C23C121-0595-7990-D0BF-787A065324C6}"/>
              </a:ext>
            </a:extLst>
          </p:cNvPr>
          <p:cNvSpPr/>
          <p:nvPr/>
        </p:nvSpPr>
        <p:spPr>
          <a:xfrm>
            <a:off x="7542509" y="4555095"/>
            <a:ext cx="3706516" cy="1490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若逾期未取，館方將直接將此書歸回原位。</a:t>
            </a:r>
          </a:p>
        </p:txBody>
      </p:sp>
      <p:pic>
        <p:nvPicPr>
          <p:cNvPr id="13" name="圖形 12" descr="鬧鐘響 以實心填滿">
            <a:extLst>
              <a:ext uri="{FF2B5EF4-FFF2-40B4-BE49-F238E27FC236}">
                <a16:creationId xmlns:a16="http://schemas.microsoft.com/office/drawing/2014/main" id="{FD59114F-D403-5D27-3786-7E4B2AF6E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0022" y="37662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867C29-296B-4538-8BD8-294543EE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99823"/>
            <a:ext cx="87725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FD3D0-F775-4043-8B5E-46D469FA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28" y="1003495"/>
            <a:ext cx="8596668" cy="317460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當您已經找到所需得他館資源。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下一步該如何做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BAEF6A-9D99-4408-A042-43BA1DA3C24C}"/>
              </a:ext>
            </a:extLst>
          </p:cNvPr>
          <p:cNvSpPr/>
          <p:nvPr/>
        </p:nvSpPr>
        <p:spPr>
          <a:xfrm>
            <a:off x="1276217" y="3202131"/>
            <a:ext cx="8905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highlight>
                  <a:srgbClr val="00FFFF"/>
                </a:highlight>
              </a:rPr>
              <a:t>如何透過本館取得所需他館資源之方式</a:t>
            </a:r>
            <a:endParaRPr lang="en-US" altLang="zh-TW" sz="4000" b="1" dirty="0">
              <a:highlight>
                <a:srgbClr val="00FFFF"/>
              </a:highlight>
            </a:endParaRPr>
          </a:p>
          <a:p>
            <a:endParaRPr lang="en-US" altLang="zh-TW" sz="4000" b="1" dirty="0">
              <a:highlight>
                <a:srgbClr val="00FFFF"/>
              </a:highlight>
            </a:endParaRPr>
          </a:p>
          <a:p>
            <a:r>
              <a:rPr lang="zh-TW" altLang="en-US" sz="4000" b="1" dirty="0"/>
              <a:t>      </a:t>
            </a:r>
            <a:r>
              <a:rPr lang="zh-TW" altLang="en-US" sz="4000" b="1" dirty="0">
                <a:highlight>
                  <a:srgbClr val="FFFF00"/>
                </a:highlight>
              </a:rPr>
              <a:t>以下圖書館提供幾項方式供參考。 </a:t>
            </a:r>
            <a:endParaRPr lang="zh-TW" altLang="en-US" sz="4000" dirty="0">
              <a:highlight>
                <a:srgbClr val="FFFF00"/>
              </a:highlight>
            </a:endParaRPr>
          </a:p>
        </p:txBody>
      </p:sp>
      <p:pic>
        <p:nvPicPr>
          <p:cNvPr id="7" name="圖片 6" descr="ç¸éåç">
            <a:extLst>
              <a:ext uri="{FF2B5EF4-FFF2-40B4-BE49-F238E27FC236}">
                <a16:creationId xmlns:a16="http://schemas.microsoft.com/office/drawing/2014/main" id="{8B325C1C-0BC7-4C71-A9A3-3BE2494883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85" y="283352"/>
            <a:ext cx="2986192" cy="27152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37F0C574-93E6-4CBC-B47B-B6D1BAF0EC91}"/>
              </a:ext>
            </a:extLst>
          </p:cNvPr>
          <p:cNvSpPr/>
          <p:nvPr/>
        </p:nvSpPr>
        <p:spPr>
          <a:xfrm>
            <a:off x="568418" y="4381597"/>
            <a:ext cx="1415597" cy="7532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84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DDFF8B-9B2F-4C6C-959A-76E617F8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69" y="1094341"/>
            <a:ext cx="10667681" cy="5359724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6400" b="1" dirty="0">
                <a:solidFill>
                  <a:srgbClr val="0000FF"/>
                </a:solidFill>
              </a:rPr>
              <a:t> </a:t>
            </a:r>
            <a:r>
              <a:rPr lang="zh-TW" altLang="en-US" sz="5900" b="1" dirty="0">
                <a:solidFill>
                  <a:srgbClr val="7030A0"/>
                </a:solidFill>
              </a:rPr>
              <a:t>其他大專院校 資源方式</a:t>
            </a:r>
            <a:r>
              <a:rPr lang="en-US" altLang="zh-TW" sz="5900" b="1" dirty="0">
                <a:solidFill>
                  <a:srgbClr val="7030A0"/>
                </a:solidFill>
              </a:rPr>
              <a:t>–</a:t>
            </a:r>
            <a:r>
              <a:rPr lang="zh-TW" altLang="en-US" sz="5900" b="1" dirty="0">
                <a:solidFill>
                  <a:srgbClr val="7030A0"/>
                </a:solidFill>
              </a:rPr>
              <a:t> </a:t>
            </a:r>
            <a:endParaRPr lang="en-US" altLang="zh-TW" sz="5900" b="1" dirty="0">
              <a:solidFill>
                <a:srgbClr val="7030A0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</a:rPr>
              <a:t>文獻傳遞服務 （</a:t>
            </a:r>
            <a:r>
              <a:rPr lang="zh-TW" altLang="en-US" sz="5900" b="1" dirty="0">
                <a:solidFill>
                  <a:schemeClr val="tx1"/>
                </a:solidFill>
              </a:rPr>
              <a:t>書籍或資料收費金額及借閱規則均已對方館為依循原則）</a:t>
            </a:r>
            <a:r>
              <a:rPr lang="en-US" altLang="zh-TW" sz="5900" b="1" dirty="0">
                <a:solidFill>
                  <a:schemeClr val="tx1"/>
                </a:solidFill>
              </a:rPr>
              <a:t>—</a:t>
            </a:r>
            <a:r>
              <a:rPr lang="zh-TW" altLang="en-US" sz="5900" b="1" dirty="0">
                <a:solidFill>
                  <a:schemeClr val="tx1"/>
                </a:solidFill>
              </a:rPr>
              <a:t>僅限</a:t>
            </a:r>
            <a:r>
              <a:rPr lang="zh-TW" altLang="en-US" sz="5900" b="1" dirty="0">
                <a:solidFill>
                  <a:srgbClr val="FF0000"/>
                </a:solidFill>
              </a:rPr>
              <a:t>全台大</a:t>
            </a:r>
            <a:r>
              <a:rPr lang="zh-TW" altLang="en-US" sz="5900" b="1" dirty="0">
                <a:solidFill>
                  <a:srgbClr val="0000FF"/>
                </a:solidFill>
              </a:rPr>
              <a:t>專院校</a:t>
            </a:r>
            <a:r>
              <a:rPr lang="zh-TW" altLang="en-US" sz="5900" b="1" dirty="0">
                <a:solidFill>
                  <a:schemeClr val="tx1"/>
                </a:solidFill>
              </a:rPr>
              <a:t> </a:t>
            </a:r>
            <a:endParaRPr lang="en-US" altLang="zh-TW" sz="5900" b="1" dirty="0">
              <a:solidFill>
                <a:schemeClr val="tx1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</a:rPr>
              <a:t>跨校互借借書證</a:t>
            </a:r>
            <a:br>
              <a:rPr lang="en-US" altLang="zh-TW" sz="5900" b="1" dirty="0">
                <a:solidFill>
                  <a:srgbClr val="0000FF"/>
                </a:solidFill>
              </a:rPr>
            </a:br>
            <a:r>
              <a:rPr lang="zh-TW" altLang="en-US" sz="5900" b="1" dirty="0">
                <a:solidFill>
                  <a:srgbClr val="0000FF"/>
                </a:solidFill>
              </a:rPr>
              <a:t>來館借閱館合證，目前合作的僅限</a:t>
            </a:r>
            <a:r>
              <a:rPr lang="zh-TW" altLang="en-US" sz="5900" b="1" dirty="0">
                <a:solidFill>
                  <a:srgbClr val="FF0000"/>
                </a:solidFill>
              </a:rPr>
              <a:t>台南地區大學</a:t>
            </a:r>
            <a:r>
              <a:rPr lang="zh-TW" altLang="en-US" sz="5900" b="1" dirty="0">
                <a:solidFill>
                  <a:srgbClr val="0000FF"/>
                </a:solidFill>
              </a:rPr>
              <a:t>圖書館 </a:t>
            </a:r>
            <a:r>
              <a:rPr lang="zh-TW" altLang="en-US" sz="5900" b="1" dirty="0">
                <a:solidFill>
                  <a:schemeClr val="tx1"/>
                </a:solidFill>
              </a:rPr>
              <a:t>（長榮、成功、臺南、崑山、臺南科技大學）</a:t>
            </a:r>
            <a:endParaRPr lang="en-US" altLang="zh-TW" sz="5900" b="1" dirty="0">
              <a:solidFill>
                <a:schemeClr val="tx1"/>
              </a:solidFill>
            </a:endParaRPr>
          </a:p>
          <a:p>
            <a:pPr marL="536575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  <a:highlight>
                  <a:srgbClr val="FFFF00"/>
                </a:highlight>
              </a:rPr>
              <a:t>（ 親自持</a:t>
            </a:r>
            <a:r>
              <a:rPr lang="zh-TW" altLang="en-US" sz="5900" b="1" dirty="0">
                <a:solidFill>
                  <a:srgbClr val="FF0000"/>
                </a:solidFill>
                <a:highlight>
                  <a:srgbClr val="FFFF00"/>
                </a:highlight>
              </a:rPr>
              <a:t>館合證至對方圖書館</a:t>
            </a:r>
            <a:r>
              <a:rPr lang="zh-TW" altLang="en-US" sz="5900" b="1" dirty="0">
                <a:solidFill>
                  <a:srgbClr val="0000FF"/>
                </a:solidFill>
                <a:highlight>
                  <a:srgbClr val="FFFF00"/>
                </a:highlight>
              </a:rPr>
              <a:t>借書或入館使用各項館合資源，如影印等 ）</a:t>
            </a:r>
            <a:endParaRPr lang="en-US" altLang="zh-TW" sz="5900" b="1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altLang="zh-TW" sz="7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rgbClr val="0000FF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60" name="Picture 12" descr="ãæåãçåçæå°çµæ">
            <a:extLst>
              <a:ext uri="{FF2B5EF4-FFF2-40B4-BE49-F238E27FC236}">
                <a16:creationId xmlns:a16="http://schemas.microsoft.com/office/drawing/2014/main" id="{DCA7767F-02C4-4CF6-8896-5153F98D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50" y="232485"/>
            <a:ext cx="3188074" cy="15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1710DC-91F3-4F78-A813-51947CDA13AD}"/>
              </a:ext>
            </a:extLst>
          </p:cNvPr>
          <p:cNvSpPr/>
          <p:nvPr/>
        </p:nvSpPr>
        <p:spPr>
          <a:xfrm>
            <a:off x="465875" y="1239035"/>
            <a:ext cx="11479237" cy="4738220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536575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tabLst>
                <a:tab pos="623888" algn="l"/>
              </a:tabLst>
            </a:pPr>
            <a:r>
              <a:rPr lang="zh-TW" altLang="en-US" sz="2000" b="1" dirty="0">
                <a:solidFill>
                  <a:srgbClr val="7030A0"/>
                </a:solidFill>
              </a:rPr>
              <a:t>                    全國神學圖書館館際合作</a:t>
            </a:r>
            <a:endParaRPr lang="en-US" altLang="zh-TW" sz="2000" b="1" dirty="0">
              <a:solidFill>
                <a:srgbClr val="7030A0"/>
              </a:solidFill>
            </a:endParaRPr>
          </a:p>
          <a:p>
            <a:pPr marL="536575" indent="0">
              <a:lnSpc>
                <a:spcPct val="15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zh-TW" altLang="en-US" sz="2000" dirty="0"/>
              <a:t>神學圖書資訊網目前是臺灣九所神學院圖書館的館藏聯合目錄</a:t>
            </a:r>
            <a:br>
              <a:rPr lang="zh-TW" altLang="en-US" sz="2000" dirty="0"/>
            </a:br>
            <a:r>
              <a:rPr lang="zh-TW" altLang="en-US" sz="2000" dirty="0">
                <a:solidFill>
                  <a:srgbClr val="FF5050"/>
                </a:solidFill>
              </a:rPr>
              <a:t>聖光神學院、中華福音神學院、中華信義神學院、臺灣神學院、臺南神學院、玉山神學院、</a:t>
            </a:r>
            <a:br>
              <a:rPr lang="en-US" altLang="zh-TW" sz="2000" dirty="0">
                <a:solidFill>
                  <a:srgbClr val="FF5050"/>
                </a:solidFill>
              </a:rPr>
            </a:br>
            <a:r>
              <a:rPr lang="zh-TW" altLang="en-US" sz="2000" dirty="0">
                <a:solidFill>
                  <a:srgbClr val="FF5050"/>
                </a:solidFill>
              </a:rPr>
              <a:t>浸信會神學院、中台神學院、台灣正道神學院</a:t>
            </a:r>
            <a:endParaRPr lang="en-US" altLang="zh-TW" sz="2000" b="1" dirty="0">
              <a:solidFill>
                <a:srgbClr val="FF5050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</a:rPr>
              <a:t>來</a:t>
            </a:r>
            <a:r>
              <a:rPr lang="zh-TW" altLang="en-US" sz="2000" b="1" dirty="0">
                <a:solidFill>
                  <a:srgbClr val="FF0000"/>
                </a:solidFill>
              </a:rPr>
              <a:t>本</a:t>
            </a:r>
            <a:r>
              <a:rPr lang="zh-TW" altLang="en-US" sz="2000" b="1" dirty="0">
                <a:solidFill>
                  <a:srgbClr val="0000FF"/>
                </a:solidFill>
              </a:rPr>
              <a:t>館借閱</a:t>
            </a:r>
            <a:r>
              <a:rPr lang="zh-TW" altLang="en-US" sz="2000" b="1" dirty="0">
                <a:solidFill>
                  <a:srgbClr val="FF0000"/>
                </a:solidFill>
              </a:rPr>
              <a:t>神學院</a:t>
            </a:r>
            <a:r>
              <a:rPr lang="zh-TW" altLang="en-US" sz="2000" b="1" dirty="0">
                <a:solidFill>
                  <a:srgbClr val="0000FF"/>
                </a:solidFill>
              </a:rPr>
              <a:t>館合證</a:t>
            </a:r>
            <a:r>
              <a:rPr lang="zh-TW" altLang="en-US" sz="2000" b="1" dirty="0">
                <a:solidFill>
                  <a:srgbClr val="0000FF"/>
                </a:solidFill>
                <a:highlight>
                  <a:srgbClr val="FFFF00"/>
                </a:highlight>
              </a:rPr>
              <a:t>（ 親自持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館合證至對方圖書館</a:t>
            </a:r>
            <a:r>
              <a:rPr lang="zh-TW" altLang="en-US" sz="2000" b="1" dirty="0">
                <a:solidFill>
                  <a:srgbClr val="0000FF"/>
                </a:solidFill>
                <a:highlight>
                  <a:srgbClr val="FFFF00"/>
                </a:highlight>
              </a:rPr>
              <a:t>借書或入館使用館合資資源，如影印等 ）</a:t>
            </a:r>
            <a:endParaRPr lang="en-US" altLang="zh-TW" sz="2000" b="1" dirty="0">
              <a:highlight>
                <a:srgbClr val="FFFF00"/>
              </a:highlight>
              <a:latin typeface="+mj-ea"/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</a:rPr>
              <a:t>來</a:t>
            </a:r>
            <a:r>
              <a:rPr lang="zh-TW" altLang="en-US" sz="2000" b="1" dirty="0">
                <a:solidFill>
                  <a:srgbClr val="FF0000"/>
                </a:solidFill>
              </a:rPr>
              <a:t>本</a:t>
            </a:r>
            <a:r>
              <a:rPr lang="zh-TW" altLang="en-US" sz="2000" b="1" dirty="0">
                <a:solidFill>
                  <a:srgbClr val="0000FF"/>
                </a:solidFill>
              </a:rPr>
              <a:t>館櫃台填寫（館際合作申請單），由館方代為處理（館         館），寄送郵資各付一趟。（讀者以現金支付）</a:t>
            </a:r>
            <a:endParaRPr lang="en-US" altLang="zh-TW" sz="2000" b="1" dirty="0">
              <a:solidFill>
                <a:srgbClr val="0000FF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  <a:highlight>
                  <a:srgbClr val="C0C0C0"/>
                </a:highlight>
                <a:latin typeface="+mj-ea"/>
              </a:rPr>
              <a:t>* 書籍可以借閱   * * 若是刊物則必須影印，並負擔影印費 * 論文一律無法外借</a:t>
            </a:r>
            <a:endParaRPr lang="en-US" altLang="zh-TW" sz="2000" b="1" dirty="0">
              <a:solidFill>
                <a:srgbClr val="0000FF"/>
              </a:solidFill>
              <a:highlight>
                <a:srgbClr val="C0C0C0"/>
              </a:highlight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  </a:t>
            </a:r>
            <a:endParaRPr lang="en-US" altLang="zh-TW" sz="20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AC30BBE-87CE-4AA4-81D4-980AC3D2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00878"/>
            <a:ext cx="10259567" cy="623833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TW" altLang="en-US" sz="3600" b="1" dirty="0">
                <a:solidFill>
                  <a:schemeClr val="tx1"/>
                </a:solidFill>
                <a:highlight>
                  <a:srgbClr val="00FFFF"/>
                </a:highlight>
              </a:rPr>
              <a:t>如何透過本館取得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其他神學院圖書館</a:t>
            </a:r>
            <a:r>
              <a:rPr lang="zh-TW" altLang="en-US" sz="3600" b="1" dirty="0">
                <a:solidFill>
                  <a:schemeClr val="tx1"/>
                </a:solidFill>
                <a:highlight>
                  <a:srgbClr val="00FFFF"/>
                </a:highlight>
              </a:rPr>
              <a:t>資源之方式</a:t>
            </a:r>
            <a:r>
              <a:rPr lang="zh-TW" altLang="en-US" sz="3600" b="1" dirty="0">
                <a:solidFill>
                  <a:srgbClr val="FF0000"/>
                </a:solidFill>
              </a:rPr>
              <a:t>  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       </a:t>
            </a:r>
            <a:r>
              <a:rPr lang="zh-TW" altLang="en-US" sz="3600" b="1" dirty="0">
                <a:solidFill>
                  <a:srgbClr val="3333FF"/>
                </a:solidFill>
                <a:highlight>
                  <a:srgbClr val="00FFFF"/>
                </a:highlight>
              </a:rPr>
              <a:t> </a:t>
            </a:r>
            <a:r>
              <a:rPr lang="zh-TW" altLang="en-US" sz="3600" b="1" dirty="0">
                <a:solidFill>
                  <a:srgbClr val="0000FF"/>
                </a:solidFill>
                <a:highlight>
                  <a:srgbClr val="00FFFF"/>
                </a:highlight>
              </a:rPr>
              <a:t>            </a:t>
            </a:r>
            <a:br>
              <a:rPr lang="en-US" altLang="zh-TW" sz="3600" b="1" dirty="0">
                <a:solidFill>
                  <a:srgbClr val="0000FF"/>
                </a:solidFill>
                <a:highlight>
                  <a:srgbClr val="00FFFF"/>
                </a:highlight>
              </a:rPr>
            </a:br>
            <a:endParaRPr lang="zh-TW" altLang="en-US" sz="3600" dirty="0">
              <a:highlight>
                <a:srgbClr val="00FFFF"/>
              </a:highlight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3C458A-B34B-46F5-BF75-C970F65CFD8D}"/>
              </a:ext>
            </a:extLst>
          </p:cNvPr>
          <p:cNvCxnSpPr>
            <a:cxnSpLocks/>
          </p:cNvCxnSpPr>
          <p:nvPr/>
        </p:nvCxnSpPr>
        <p:spPr>
          <a:xfrm>
            <a:off x="9614517" y="5362932"/>
            <a:ext cx="7546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箭號: 左-右雙向 1">
            <a:extLst>
              <a:ext uri="{FF2B5EF4-FFF2-40B4-BE49-F238E27FC236}">
                <a16:creationId xmlns:a16="http://schemas.microsoft.com/office/drawing/2014/main" id="{F4831E86-4C2C-7C89-BF92-1D50E83100C8}"/>
              </a:ext>
            </a:extLst>
          </p:cNvPr>
          <p:cNvSpPr/>
          <p:nvPr/>
        </p:nvSpPr>
        <p:spPr>
          <a:xfrm>
            <a:off x="8029575" y="4210050"/>
            <a:ext cx="571500" cy="2476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98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E33FA-BC89-3286-CAC1-7AC3BF65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991875"/>
            <a:ext cx="71628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/>
                </a:solidFill>
                <a:highlight>
                  <a:srgbClr val="FFFF00"/>
                </a:highlight>
              </a:rPr>
              <a:t>館際合作部分</a:t>
            </a:r>
            <a:br>
              <a:rPr lang="en-US" altLang="zh-TW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zh-TW" altLang="en-US" dirty="0">
                <a:solidFill>
                  <a:schemeClr val="tx2"/>
                </a:solidFill>
                <a:highlight>
                  <a:srgbClr val="FFFF00"/>
                </a:highlight>
              </a:rPr>
              <a:t>（ 館）</a:t>
            </a:r>
            <a:r>
              <a:rPr lang="en-US" altLang="zh-TW" dirty="0">
                <a:solidFill>
                  <a:schemeClr val="tx2"/>
                </a:solidFill>
                <a:highlight>
                  <a:srgbClr val="FFFF00"/>
                </a:highlight>
              </a:rPr>
              <a:t>—</a:t>
            </a:r>
            <a:r>
              <a:rPr lang="zh-TW" altLang="en-US" dirty="0">
                <a:solidFill>
                  <a:schemeClr val="tx2"/>
                </a:solidFill>
                <a:highlight>
                  <a:srgbClr val="FFFF00"/>
                </a:highlight>
              </a:rPr>
              <a:t>（館）的服務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4A8BA35-8EDC-77CF-583D-FD464B5FAD43}"/>
              </a:ext>
            </a:extLst>
          </p:cNvPr>
          <p:cNvSpPr txBox="1">
            <a:spLocks/>
          </p:cNvSpPr>
          <p:nvPr/>
        </p:nvSpPr>
        <p:spPr>
          <a:xfrm>
            <a:off x="381000" y="2888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96464C6-1CD2-E57C-497C-AF255D14EBEE}"/>
              </a:ext>
            </a:extLst>
          </p:cNvPr>
          <p:cNvSpPr txBox="1">
            <a:spLocks/>
          </p:cNvSpPr>
          <p:nvPr/>
        </p:nvSpPr>
        <p:spPr>
          <a:xfrm>
            <a:off x="1009650" y="3551040"/>
            <a:ext cx="10515600" cy="25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300" b="1" dirty="0">
                <a:latin typeface="+mj-ea"/>
              </a:rPr>
              <a:t>1.</a:t>
            </a:r>
            <a:r>
              <a:rPr lang="zh-TW" altLang="en-US" sz="14400" b="1" dirty="0">
                <a:latin typeface="+mj-ea"/>
              </a:rPr>
              <a:t>目前只限有合作的神學院圖書館</a:t>
            </a:r>
            <a:endParaRPr lang="en-US" altLang="zh-TW" sz="14400" b="1" dirty="0">
              <a:latin typeface="+mj-ea"/>
            </a:endParaRPr>
          </a:p>
          <a:p>
            <a:endParaRPr lang="en-US" altLang="zh-TW" sz="14400" b="1" dirty="0">
              <a:latin typeface="+mj-ea"/>
            </a:endParaRPr>
          </a:p>
          <a:p>
            <a:r>
              <a:rPr lang="en-US" altLang="zh-TW" sz="14400" b="1" dirty="0">
                <a:latin typeface="+mj-ea"/>
              </a:rPr>
              <a:t>2.</a:t>
            </a:r>
            <a:r>
              <a:rPr lang="zh-TW" altLang="en-US" sz="14400" b="1" dirty="0">
                <a:latin typeface="+mj-ea"/>
              </a:rPr>
              <a:t> 其他大專院校圖書館必須來圖書館申請對方館的</a:t>
            </a:r>
            <a:endParaRPr lang="en-US" altLang="zh-TW" sz="14400" b="1" dirty="0">
              <a:latin typeface="+mj-ea"/>
            </a:endParaRPr>
          </a:p>
          <a:p>
            <a:endParaRPr lang="en-US" altLang="zh-TW" sz="14400" b="1" dirty="0">
              <a:latin typeface="+mj-ea"/>
            </a:endParaRPr>
          </a:p>
          <a:p>
            <a:r>
              <a:rPr lang="zh-TW" altLang="en-US" sz="14400" b="1" dirty="0">
                <a:latin typeface="+mj-ea"/>
              </a:rPr>
              <a:t>圖書證。</a:t>
            </a:r>
            <a:endParaRPr lang="en-US" altLang="zh-TW" sz="14400" b="1" dirty="0">
              <a:latin typeface="+mj-ea"/>
            </a:endParaRPr>
          </a:p>
          <a:p>
            <a:endParaRPr lang="zh-TW" altLang="en-US" dirty="0"/>
          </a:p>
        </p:txBody>
      </p:sp>
      <p:pic>
        <p:nvPicPr>
          <p:cNvPr id="6" name="圖片 5" descr="有標誌的卡通蜜蜂">
            <a:extLst>
              <a:ext uri="{FF2B5EF4-FFF2-40B4-BE49-F238E27FC236}">
                <a16:creationId xmlns:a16="http://schemas.microsoft.com/office/drawing/2014/main" id="{5C22B7A7-8396-08DF-0E96-2E9248E8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67753"/>
            <a:ext cx="2305050" cy="1773808"/>
          </a:xfrm>
          <a:prstGeom prst="rect">
            <a:avLst/>
          </a:prstGeom>
        </p:spPr>
      </p:pic>
      <p:sp>
        <p:nvSpPr>
          <p:cNvPr id="9" name="星形: 七角 8">
            <a:extLst>
              <a:ext uri="{FF2B5EF4-FFF2-40B4-BE49-F238E27FC236}">
                <a16:creationId xmlns:a16="http://schemas.microsoft.com/office/drawing/2014/main" id="{30513D48-2E96-393E-3917-292F08368DF6}"/>
              </a:ext>
            </a:extLst>
          </p:cNvPr>
          <p:cNvSpPr/>
          <p:nvPr/>
        </p:nvSpPr>
        <p:spPr>
          <a:xfrm>
            <a:off x="495300" y="3750156"/>
            <a:ext cx="552450" cy="341625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7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4534B44-8A38-46BA-883F-93D7751E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-333375"/>
            <a:ext cx="9305925" cy="706755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4926F10-2FFE-09B2-FAE8-7EF2EA489AA4}"/>
              </a:ext>
            </a:extLst>
          </p:cNvPr>
          <p:cNvSpPr txBox="1"/>
          <p:nvPr/>
        </p:nvSpPr>
        <p:spPr>
          <a:xfrm>
            <a:off x="374987" y="552450"/>
            <a:ext cx="1015663" cy="6038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>
                <a:highlight>
                  <a:srgbClr val="FFFF00"/>
                </a:highlight>
              </a:rPr>
              <a:t>請 記 得 來 館 填 寫 申 請 單</a:t>
            </a:r>
            <a:endParaRPr lang="en-US" altLang="zh-TW" sz="3600" b="1" dirty="0">
              <a:highlight>
                <a:srgbClr val="FFFF00"/>
              </a:highlight>
            </a:endParaRPr>
          </a:p>
          <a:p>
            <a:endParaRPr lang="zh-TW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1570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BB37860-C364-15B0-1DBC-E0903BE99408}"/>
              </a:ext>
            </a:extLst>
          </p:cNvPr>
          <p:cNvSpPr txBox="1"/>
          <p:nvPr/>
        </p:nvSpPr>
        <p:spPr>
          <a:xfrm>
            <a:off x="428625" y="763697"/>
            <a:ext cx="10848976" cy="5926238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altLang="zh-TW" sz="1800" b="1" u="none" strike="noStrike" kern="100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lang="en-US" altLang="zh-TW" sz="3200" b="1" u="none" strike="noStrike" kern="1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全國文獻傳遞服務（NDDS</a:t>
            </a:r>
            <a:r>
              <a:rPr lang="en-US" altLang="zh-TW" sz="3200" b="1" u="none" strike="noStrike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)</a:t>
            </a:r>
            <a:endParaRPr lang="en-US" altLang="zh-TW" sz="3200" b="1" u="none" strike="noStrike" kern="1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主要針對全國大專院校提供圖書館間文獻複印、圖書互借之館際合作服務系統，目標在達到圖書館間期刊、圖書等資源的流通，資源分享的目的。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服務對象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: 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本服務提供本校編制內專任教職員工及在學學生。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33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第一次使用的讀者，請先點選系統首頁右側「申請帳號」，進入後填表送出，約需</a:t>
            </a:r>
            <a:r>
              <a:rPr lang="en-US" altLang="zh-TW" sz="2000" kern="100" dirty="0">
                <a:solidFill>
                  <a:srgbClr val="33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1~2</a:t>
            </a:r>
            <a:r>
              <a:rPr lang="zh-TW" altLang="zh-TW" sz="2000" kern="100" dirty="0">
                <a:solidFill>
                  <a:srgbClr val="33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個工作天。亦可詳讀下列讀者使用手冊。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3.申請流程: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a.查詢本館</a:t>
            </a:r>
            <a:r>
              <a:rPr lang="en-US" altLang="zh-TW" sz="2000" u="none" strike="noStrike" kern="100" dirty="0" err="1">
                <a:solidFill>
                  <a:srgbClr val="D354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館藏目錄</a:t>
            </a: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，確認本館無法提供所需圖書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b.利用系統內查詢國內有所需圖書的圖書館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c.提出申請：決定好欲借閱書籍的圖書館後，進入NDDS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系統登入後，依序選擇提出申請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d.接獲E-Mail取件通知後，至圖書館一樓流通櫃台繳款取件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e.於到期日前，將該書歸還至圖書館。若有逾期，需支付滯納金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►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微軟正黑體" panose="020B0604030504040204" pitchFamily="34" charset="-120"/>
              </a:rPr>
              <a:t>讀者使用指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</a:rPr>
              <a:t>引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</a:rPr>
            </a:b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</a:rPr>
              <a:t>A. </a:t>
            </a:r>
            <a:r>
              <a:rPr lang="zh-TW" altLang="zh-TW" sz="2000" u="none" strike="noStrike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  <a:hlinkClick r:id="rId4"/>
              </a:rPr>
              <a:t>NDDS </a:t>
            </a:r>
            <a:r>
              <a:rPr lang="en-US" altLang="zh-TW" sz="2000" u="none" strike="noStrike" kern="1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  <a:hlinkClick r:id="rId4"/>
              </a:rPr>
              <a:t>讀者使用手冊</a:t>
            </a:r>
            <a:r>
              <a:rPr lang="zh-TW" altLang="zh-TW" sz="2000" u="none" strike="noStrike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S Mincho" panose="02020609040205080304" pitchFamily="49" charset="-128"/>
                <a:hlinkClick r:id="rId4"/>
              </a:rPr>
              <a:t> User Guide</a:t>
            </a:r>
            <a:r>
              <a:rPr lang="en-US" altLang="zh-TW" sz="2000" kern="100" dirty="0">
                <a:solidFill>
                  <a:srgbClr val="D35400"/>
                </a:solidFill>
                <a:effectLst/>
                <a:latin typeface="標楷體" panose="03000509000000000000" pitchFamily="65" charset="-120"/>
                <a:ea typeface="MS Mincho" panose="02020609040205080304" pitchFamily="49" charset="-128"/>
                <a:cs typeface="MS Mincho" panose="02020609040205080304" pitchFamily="49" charset="-128"/>
              </a:rPr>
              <a:t> 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b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 </a:t>
            </a:r>
            <a:r>
              <a:rPr lang="en-US" altLang="zh-TW" sz="2000" u="none" strike="noStrike" kern="100" dirty="0" err="1">
                <a:solidFill>
                  <a:srgbClr val="D354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常見問題</a:t>
            </a:r>
            <a:r>
              <a:rPr lang="en-US" altLang="zh-TW" sz="2000" u="none" strike="noStrike" kern="100" dirty="0">
                <a:solidFill>
                  <a:srgbClr val="D354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 FAQ</a:t>
            </a:r>
            <a:b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【洽館員郭小姐，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06-2371291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5002 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E-mail:emily@ttcs.edu.tw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 descr="有鉛筆的卡通蜜蜂">
            <a:extLst>
              <a:ext uri="{FF2B5EF4-FFF2-40B4-BE49-F238E27FC236}">
                <a16:creationId xmlns:a16="http://schemas.microsoft.com/office/drawing/2014/main" id="{EDF934DA-B16C-2017-355E-E034A40D4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17" y="4506602"/>
            <a:ext cx="1895158" cy="20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EB1346B1-C7BD-FD35-1E4D-C04BB3ED0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193482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5CFE222-AD1C-43BB-89D8-678814D67E61}"/>
              </a:ext>
            </a:extLst>
          </p:cNvPr>
          <p:cNvSpPr/>
          <p:nvPr/>
        </p:nvSpPr>
        <p:spPr>
          <a:xfrm>
            <a:off x="0" y="95250"/>
            <a:ext cx="11687175" cy="190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E0E4A4-2898-03D0-8411-B0415ACA84E5}"/>
              </a:ext>
            </a:extLst>
          </p:cNvPr>
          <p:cNvSpPr txBox="1"/>
          <p:nvPr/>
        </p:nvSpPr>
        <p:spPr>
          <a:xfrm>
            <a:off x="4252911" y="2419350"/>
            <a:ext cx="3719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/>
              <a:t>全國文獻傳遞服務 網站</a:t>
            </a:r>
          </a:p>
        </p:txBody>
      </p:sp>
    </p:spTree>
    <p:extLst>
      <p:ext uri="{BB962C8B-B14F-4D97-AF65-F5344CB8AC3E}">
        <p14:creationId xmlns:p14="http://schemas.microsoft.com/office/powerpoint/2010/main" val="117980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>
            <a:extLst>
              <a:ext uri="{FF2B5EF4-FFF2-40B4-BE49-F238E27FC236}">
                <a16:creationId xmlns:a16="http://schemas.microsoft.com/office/drawing/2014/main" id="{98979AC0-64A8-8206-327C-E7ABA0C13405}"/>
              </a:ext>
            </a:extLst>
          </p:cNvPr>
          <p:cNvSpPr/>
          <p:nvPr/>
        </p:nvSpPr>
        <p:spPr>
          <a:xfrm>
            <a:off x="1009650" y="1562100"/>
            <a:ext cx="9477375" cy="378142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60D1D1-FB4C-4929-54C2-831495667574}"/>
              </a:ext>
            </a:extLst>
          </p:cNvPr>
          <p:cNvSpPr txBox="1"/>
          <p:nvPr/>
        </p:nvSpPr>
        <p:spPr>
          <a:xfrm>
            <a:off x="2019300" y="303731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借閱相關規則及注意事項</a:t>
            </a:r>
          </a:p>
        </p:txBody>
      </p:sp>
      <p:pic>
        <p:nvPicPr>
          <p:cNvPr id="5" name="圖形 4" descr="徽章 (全新) 以實心填滿">
            <a:extLst>
              <a:ext uri="{FF2B5EF4-FFF2-40B4-BE49-F238E27FC236}">
                <a16:creationId xmlns:a16="http://schemas.microsoft.com/office/drawing/2014/main" id="{DF9D0870-D58F-C83B-2F08-8B74170D9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2122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3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3E12CA-8494-4AF5-48B6-DAD38C96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C55C7C9-ED1C-FF56-5DB7-2BE8BBAB3D39}"/>
              </a:ext>
            </a:extLst>
          </p:cNvPr>
          <p:cNvSpPr txBox="1"/>
          <p:nvPr/>
        </p:nvSpPr>
        <p:spPr>
          <a:xfrm>
            <a:off x="1543050" y="1106986"/>
            <a:ext cx="8763000" cy="46440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algn="ctr"/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展示的新書可以馬上外借嗎？</a:t>
            </a:r>
            <a:endParaRPr lang="en-US" altLang="zh-TW" sz="3600" b="0" i="0" u="none" strike="noStrike" dirty="0">
              <a:solidFill>
                <a:srgbClr val="FF0000"/>
              </a:solidFill>
              <a:effectLst/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pPr marL="228600" indent="-228600" algn="ctr"/>
            <a:endParaRPr lang="en-US" altLang="zh-TW" sz="2400" dirty="0">
              <a:solidFill>
                <a:schemeClr val="tx2"/>
              </a:solidFill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pPr marL="228600" indent="-228600" algn="l"/>
            <a:endParaRPr lang="zh-TW" altLang="en-US" sz="2400" b="0" i="0" dirty="0">
              <a:solidFill>
                <a:schemeClr val="tx2"/>
              </a:solidFill>
              <a:effectLst/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pPr marL="220980" indent="6350" algn="l">
              <a:lnSpc>
                <a:spcPct val="150000"/>
              </a:lnSpc>
            </a:pPr>
            <a:r>
              <a:rPr lang="zh-TW" altLang="en-US" sz="2400" b="0" i="0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新書展示架上的圖書展示期為</a:t>
            </a:r>
            <a:r>
              <a:rPr lang="en-US" altLang="zh-TW" sz="2400" b="0" i="0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2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個禮拜，展示下架之後可借閱。展示期間可先於網路上透過圖書館系統自行預約，展示下架之後開始借閱。（預約時請注意自己的預約序號，下架時依照預約序號借閱）</a:t>
            </a:r>
          </a:p>
          <a:p>
            <a:pPr indent="222250" algn="l">
              <a:lnSpc>
                <a:spcPct val="150000"/>
              </a:lnSpc>
            </a:pPr>
            <a:r>
              <a:rPr lang="zh-TW" altLang="en-US" sz="2400" b="0" i="0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請</a:t>
            </a:r>
            <a:r>
              <a:rPr lang="zh-TW" altLang="en-US" sz="2400" b="0" i="0" dirty="0">
                <a:solidFill>
                  <a:srgbClr val="FF0000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於</a:t>
            </a:r>
            <a:r>
              <a:rPr lang="zh-TW" altLang="en-US" sz="2400" b="0" i="0" u="sng" dirty="0">
                <a:solidFill>
                  <a:srgbClr val="FF0000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新書資料</a:t>
            </a:r>
            <a:r>
              <a:rPr lang="zh-TW" altLang="en-US" sz="2400" b="0" i="0" u="none" strike="noStrike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查詢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您所欲預約之書籍，點選「預約」，登入後即可顯示預約之順序。</a:t>
            </a:r>
          </a:p>
        </p:txBody>
      </p:sp>
      <p:pic>
        <p:nvPicPr>
          <p:cNvPr id="4" name="圖片 3" descr="有指標的卡通蜜蜂">
            <a:extLst>
              <a:ext uri="{FF2B5EF4-FFF2-40B4-BE49-F238E27FC236}">
                <a16:creationId xmlns:a16="http://schemas.microsoft.com/office/drawing/2014/main" id="{3697DD92-1481-F718-7ABF-320E82BC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5" y="190500"/>
            <a:ext cx="2005389" cy="22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E2287F7-A167-EEF9-A198-0D27345F63E4}"/>
              </a:ext>
            </a:extLst>
          </p:cNvPr>
          <p:cNvSpPr txBox="1"/>
          <p:nvPr/>
        </p:nvSpPr>
        <p:spPr>
          <a:xfrm>
            <a:off x="1219199" y="1006465"/>
            <a:ext cx="1027747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zh-TW" alt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如何辦理圖書預約？</a:t>
            </a:r>
            <a:endParaRPr lang="en-US" altLang="zh-TW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28600" indent="-228600" algn="ctr"/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19200" indent="-988060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外借中的圖書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才可以辦理預約。</a:t>
            </a:r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91160" indent="-160020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讀者可利用本館「館藏查詢系統」辦理線上預約或洽館員辦理。</a:t>
            </a:r>
            <a:b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線上預約方式：</a:t>
            </a:r>
            <a:b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請至</a:t>
            </a:r>
            <a:r>
              <a:rPr lang="zh-TW" altLang="en-US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館藏查詢系統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查詢您欲借閱之書籍，圖書狀況若顯示為流通中，請點選「預約」，再填寫讀者證號及密碼後，點選「預約」即可。</a:t>
            </a:r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00050" indent="-168910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自預約之圖書資料歸還到館當日起計算，圖書館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保留期限為</a:t>
            </a:r>
            <a:r>
              <a:rPr lang="en-US" altLang="zh-TW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天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。本館將以電子郵件通知預約人於保留期限內，到圖書館取書，逾期取消該次預約借閱之權利。</a:t>
            </a:r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zh-TW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圖片 3" descr="有指標的卡通蜜蜂">
            <a:extLst>
              <a:ext uri="{FF2B5EF4-FFF2-40B4-BE49-F238E27FC236}">
                <a16:creationId xmlns:a16="http://schemas.microsoft.com/office/drawing/2014/main" id="{1A072FB7-5B4F-CFEC-9730-BE138B68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11557"/>
            <a:ext cx="2005389" cy="22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2C8A295-6C6F-2884-89E7-B80A01593070}"/>
              </a:ext>
            </a:extLst>
          </p:cNvPr>
          <p:cNvSpPr txBox="1"/>
          <p:nvPr/>
        </p:nvSpPr>
        <p:spPr>
          <a:xfrm>
            <a:off x="1452563" y="1771650"/>
            <a:ext cx="8529637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書籍尚未到期 </a:t>
            </a:r>
            <a:r>
              <a:rPr lang="zh-TW" altLang="en-US" sz="36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還可以續借嗎？</a:t>
            </a:r>
            <a:endParaRPr lang="en-US" altLang="zh-TW" sz="3600" b="1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/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31140" indent="-2540">
              <a:lnSpc>
                <a:spcPct val="150000"/>
              </a:lnSpc>
            </a:pP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您所借閱之書籍</a:t>
            </a:r>
            <a:r>
              <a:rPr lang="zh-TW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需續借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若無人預約，</a:t>
            </a:r>
            <a:r>
              <a:rPr lang="zh-TW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可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自行於網路續借</a:t>
            </a:r>
            <a:r>
              <a:rPr lang="en-US" altLang="zh-TW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續借限制</a:t>
            </a:r>
            <a:r>
              <a:rPr lang="en-US" altLang="zh-TW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次</a:t>
            </a:r>
            <a:r>
              <a:rPr lang="en-US" altLang="zh-TW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TW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1140" indent="-2540"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* 若超過兩次需來櫃台或打電話由圖書館為你辦理書籍續借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</a:t>
            </a:r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在您問問題前.... - 闕小豪">
            <a:extLst>
              <a:ext uri="{FF2B5EF4-FFF2-40B4-BE49-F238E27FC236}">
                <a16:creationId xmlns:a16="http://schemas.microsoft.com/office/drawing/2014/main" id="{BC523B11-859E-21F1-22EC-9BF1D8CB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2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形 3" descr="蘋果 以實心填滿">
            <a:extLst>
              <a:ext uri="{FF2B5EF4-FFF2-40B4-BE49-F238E27FC236}">
                <a16:creationId xmlns:a16="http://schemas.microsoft.com/office/drawing/2014/main" id="{6726CBD9-3DE6-E034-ED39-98FA637B3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4476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2C8A295-6C6F-2884-89E7-B80A01593070}"/>
              </a:ext>
            </a:extLst>
          </p:cNvPr>
          <p:cNvSpPr txBox="1"/>
          <p:nvPr/>
        </p:nvSpPr>
        <p:spPr>
          <a:xfrm>
            <a:off x="1042987" y="1705049"/>
            <a:ext cx="8529637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zh-TW" altLang="en-US" sz="36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書已經過期還可以續借嗎？</a:t>
            </a:r>
            <a:endParaRPr lang="en-US" altLang="zh-TW" sz="3600" b="1" i="1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/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31140" indent="-2540" algn="l">
              <a:lnSpc>
                <a:spcPct val="150000"/>
              </a:lnSpc>
            </a:pPr>
            <a:r>
              <a:rPr lang="zh-TW" alt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您所借閱之書籍若已過期，則無法於網路上自行續借。需盡快將書籍歸還，以免逾期罰款。書籍歸還後若無人預約，即可以再次借閱。</a:t>
            </a:r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在您問問題前.... - 闕小豪">
            <a:extLst>
              <a:ext uri="{FF2B5EF4-FFF2-40B4-BE49-F238E27FC236}">
                <a16:creationId xmlns:a16="http://schemas.microsoft.com/office/drawing/2014/main" id="{BC523B11-859E-21F1-22EC-9BF1D8CB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7286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7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AF195F3-7443-E24F-A0BF-C1D41CCCEAAA}"/>
              </a:ext>
            </a:extLst>
          </p:cNvPr>
          <p:cNvSpPr txBox="1"/>
          <p:nvPr/>
        </p:nvSpPr>
        <p:spPr>
          <a:xfrm>
            <a:off x="938212" y="850045"/>
            <a:ext cx="9248775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228600" algn="l"/>
            <a:r>
              <a:rPr lang="zh-TW" alt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圖書資料逾期未還時怎麼辦？</a:t>
            </a:r>
            <a:endParaRPr lang="en-US" altLang="zh-TW" sz="3200" b="0" i="0" dirty="0">
              <a:solidFill>
                <a:srgbClr val="FF0000"/>
              </a:solidFill>
              <a:effectLst/>
              <a:latin typeface="Arial" panose="020B0604020202020204" pitchFamily="34" charset="0"/>
              <a:ea typeface="文鼎粗隸" panose="02010609010101010101" pitchFamily="49" charset="-120"/>
            </a:endParaRPr>
          </a:p>
          <a:p>
            <a:pPr marL="228600" indent="-228600" algn="l"/>
            <a:b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</a:b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(1)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請儘速至圖書館辦理歸還。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文鼎粗隸" panose="02010609010101010101" pitchFamily="49" charset="-120"/>
            </a:endParaRPr>
          </a:p>
          <a:p>
            <a:pPr marL="382270" indent="-151130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(2)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一般圖書：每逾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天，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冊罰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10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元。若逾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個月則停止借書權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3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個月。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文鼎粗隸" panose="02010609010101010101" pitchFamily="49" charset="-120"/>
            </a:endParaRPr>
          </a:p>
          <a:p>
            <a:pPr marL="382270" indent="-151130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(3)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特殊圖書（指定參考書）：每逾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小時罰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10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元，逾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7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小時即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2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倍處罰。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文鼎粗隸" panose="02010609010101010101" pitchFamily="49" charset="-120"/>
            </a:endParaRPr>
          </a:p>
          <a:p>
            <a:pPr algn="l"/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     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※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如不按上列規定繳納罰款者，即停止借書權利。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文鼎粗隸" panose="02010609010101010101" pitchFamily="49" charset="-120"/>
            </a:endParaRPr>
          </a:p>
          <a:p>
            <a:pPr algn="r"/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文鼎粗隸" panose="02010609010101010101" pitchFamily="49" charset="-120"/>
              </a:rPr>
              <a:t>                                                              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    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圖片 3" descr="具有放大鏡的卡通蜜蜂">
            <a:extLst>
              <a:ext uri="{FF2B5EF4-FFF2-40B4-BE49-F238E27FC236}">
                <a16:creationId xmlns:a16="http://schemas.microsoft.com/office/drawing/2014/main" id="{9BF3D3C5-4D23-C385-5584-143E51C80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22" y="4045585"/>
            <a:ext cx="2340928" cy="26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CC11902-B16B-8B19-92F2-7856D5D7A64D}"/>
              </a:ext>
            </a:extLst>
          </p:cNvPr>
          <p:cNvSpPr txBox="1"/>
          <p:nvPr/>
        </p:nvSpPr>
        <p:spPr>
          <a:xfrm>
            <a:off x="1190624" y="1136988"/>
            <a:ext cx="9648826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228600" algn="l"/>
            <a:r>
              <a:rPr lang="zh-TW" alt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哪些不可外借之書籍於可以於閉館前半小時前借閱？</a:t>
            </a:r>
            <a:endParaRPr lang="en-US" altLang="zh-TW" sz="32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/>
            <a:b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下列書籍，可於閉館前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分鐘借出，隔天上午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點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分前歸還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若遇假日順延一天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：</a:t>
            </a:r>
            <a:endParaRPr lang="en-US" altLang="zh-TW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/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445895" indent="-1102995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一般參考書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Ｒ類書籍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445895" indent="-1102995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指定參考書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445895" indent="-1102995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合訂期刊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445895" indent="-1102995" algn="l"/>
            <a:r>
              <a:rPr lang="en-US" altLang="zh-TW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報紙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圖片 10" descr="具有放大鏡的卡通蜜蜂">
            <a:extLst>
              <a:ext uri="{FF2B5EF4-FFF2-40B4-BE49-F238E27FC236}">
                <a16:creationId xmlns:a16="http://schemas.microsoft.com/office/drawing/2014/main" id="{220743DA-BA90-87E3-4EF8-0C09A52D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72" y="2473960"/>
            <a:ext cx="2340928" cy="26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5F52775-B559-4242-A351-2DF94A98AE3D}"/>
              </a:ext>
            </a:extLst>
          </p:cNvPr>
          <p:cNvSpPr txBox="1"/>
          <p:nvPr/>
        </p:nvSpPr>
        <p:spPr>
          <a:xfrm>
            <a:off x="2864740" y="2100470"/>
            <a:ext cx="4341114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現期期刊</a:t>
            </a:r>
            <a:endParaRPr lang="en-US" altLang="zh-TW" sz="5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5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8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不外借</a:t>
            </a:r>
            <a:endParaRPr lang="en-US" altLang="zh-TW" sz="8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2" descr="期刊雜誌- BOOK可思議">
            <a:extLst>
              <a:ext uri="{FF2B5EF4-FFF2-40B4-BE49-F238E27FC236}">
                <a16:creationId xmlns:a16="http://schemas.microsoft.com/office/drawing/2014/main" id="{D7875533-DCE1-4B11-9162-996708C3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5" y="1813939"/>
            <a:ext cx="3478530" cy="36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es or No? – LINE貼圖| LINE STORE">
            <a:extLst>
              <a:ext uri="{FF2B5EF4-FFF2-40B4-BE49-F238E27FC236}">
                <a16:creationId xmlns:a16="http://schemas.microsoft.com/office/drawing/2014/main" id="{45C14E94-02FE-4689-A87E-52E1361E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9" y="4131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38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圖: 循序存取儲存裝置 9">
            <a:extLst>
              <a:ext uri="{FF2B5EF4-FFF2-40B4-BE49-F238E27FC236}">
                <a16:creationId xmlns:a16="http://schemas.microsoft.com/office/drawing/2014/main" id="{A0BBF78B-73EB-427C-AF39-225AD7E32C01}"/>
              </a:ext>
            </a:extLst>
          </p:cNvPr>
          <p:cNvSpPr/>
          <p:nvPr/>
        </p:nvSpPr>
        <p:spPr>
          <a:xfrm>
            <a:off x="1367028" y="1303020"/>
            <a:ext cx="4594860" cy="3086100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當你看到需要的資料想影印時如何是好？</a:t>
            </a:r>
          </a:p>
        </p:txBody>
      </p:sp>
      <p:pic>
        <p:nvPicPr>
          <p:cNvPr id="2052" name="Picture 4" descr="一日三問- 雲霞的有情天地部落格- udn部落格">
            <a:extLst>
              <a:ext uri="{FF2B5EF4-FFF2-40B4-BE49-F238E27FC236}">
                <a16:creationId xmlns:a16="http://schemas.microsoft.com/office/drawing/2014/main" id="{F7D6EA05-F21E-420F-BF8D-5F581207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1492758"/>
            <a:ext cx="2718707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3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E822C9F2-63E3-4F20-85A2-F5F3E856C7CF}"/>
              </a:ext>
            </a:extLst>
          </p:cNvPr>
          <p:cNvSpPr/>
          <p:nvPr/>
        </p:nvSpPr>
        <p:spPr>
          <a:xfrm>
            <a:off x="875538" y="685800"/>
            <a:ext cx="7808976" cy="31835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869C9E5-50A8-4F52-B7EE-2C2D3A6D7751}"/>
              </a:ext>
            </a:extLst>
          </p:cNvPr>
          <p:cNvSpPr txBox="1"/>
          <p:nvPr/>
        </p:nvSpPr>
        <p:spPr>
          <a:xfrm>
            <a:off x="2707004" y="1199167"/>
            <a:ext cx="54844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你可以有兩種選擇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至圖書館櫃臺購買影印卡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向櫃臺拿取公用卡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零付款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sz="2000" b="1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0C10FBBE-4350-453F-A9DE-2B39BF561CA7}"/>
              </a:ext>
            </a:extLst>
          </p:cNvPr>
          <p:cNvSpPr/>
          <p:nvPr/>
        </p:nvSpPr>
        <p:spPr>
          <a:xfrm>
            <a:off x="4391783" y="3685121"/>
            <a:ext cx="5484495" cy="2475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3FA24B3-0681-4314-AB79-7B80388CD772}"/>
              </a:ext>
            </a:extLst>
          </p:cNvPr>
          <p:cNvSpPr txBox="1"/>
          <p:nvPr/>
        </p:nvSpPr>
        <p:spPr>
          <a:xfrm>
            <a:off x="5283323" y="3853351"/>
            <a:ext cx="3701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購買影印卡有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2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種價格</a:t>
            </a: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120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 元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—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可印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100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張</a:t>
            </a: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200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—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可印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230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張</a:t>
            </a:r>
            <a:endParaRPr lang="en-US" altLang="zh-TW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1030" name="Picture 6" descr="在字符椅子旁边称我影印机机器向量例证. 插画包括有- 149412153">
            <a:extLst>
              <a:ext uri="{FF2B5EF4-FFF2-40B4-BE49-F238E27FC236}">
                <a16:creationId xmlns:a16="http://schemas.microsoft.com/office/drawing/2014/main" id="{D17A916B-A106-4B3F-8CAA-100B7591A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3"/>
          <a:stretch/>
        </p:blipFill>
        <p:spPr bwMode="auto">
          <a:xfrm>
            <a:off x="8984739" y="501573"/>
            <a:ext cx="2497919" cy="2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9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87721FD-8A22-4DF2-878F-59F88C339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385"/>
          <a:stretch/>
        </p:blipFill>
        <p:spPr>
          <a:xfrm>
            <a:off x="3324224" y="66675"/>
            <a:ext cx="8160026" cy="6875809"/>
          </a:xfrm>
          <a:prstGeom prst="rect">
            <a:avLst/>
          </a:prstGeom>
        </p:spPr>
      </p:pic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8649CF6F-80B6-DD05-83A3-BDB6A1FB6828}"/>
              </a:ext>
            </a:extLst>
          </p:cNvPr>
          <p:cNvSpPr/>
          <p:nvPr/>
        </p:nvSpPr>
        <p:spPr>
          <a:xfrm>
            <a:off x="316940" y="513739"/>
            <a:ext cx="2762250" cy="203896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若想推薦書籍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可以嗎</a:t>
            </a:r>
            <a:r>
              <a:rPr lang="en-US" altLang="zh-TW" sz="3600" dirty="0">
                <a:solidFill>
                  <a:srgbClr val="FF0000"/>
                </a:solidFill>
              </a:rPr>
              <a:t>?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DBDE8E9A-BCB8-F777-1AF4-4CC49C63F623}"/>
              </a:ext>
            </a:extLst>
          </p:cNvPr>
          <p:cNvSpPr/>
          <p:nvPr/>
        </p:nvSpPr>
        <p:spPr>
          <a:xfrm>
            <a:off x="628650" y="3837343"/>
            <a:ext cx="2762249" cy="1562100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可以</a:t>
            </a:r>
            <a:r>
              <a:rPr lang="en-US" altLang="zh-TW" sz="2800" dirty="0">
                <a:solidFill>
                  <a:srgbClr val="FF0000"/>
                </a:solidFill>
              </a:rPr>
              <a:t>!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algn="ctr"/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請填寫推薦單</a:t>
            </a:r>
          </a:p>
        </p:txBody>
      </p:sp>
    </p:spTree>
    <p:extLst>
      <p:ext uri="{BB962C8B-B14F-4D97-AF65-F5344CB8AC3E}">
        <p14:creationId xmlns:p14="http://schemas.microsoft.com/office/powerpoint/2010/main" val="323364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軟體, 多媒體軟體 的圖片&#10;&#10;自動產生的描述">
            <a:extLst>
              <a:ext uri="{FF2B5EF4-FFF2-40B4-BE49-F238E27FC236}">
                <a16:creationId xmlns:a16="http://schemas.microsoft.com/office/drawing/2014/main" id="{076A6ED3-6A91-82BD-95EF-F0DB396D6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0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364C6A-BDCB-A2B7-6609-BDE309E0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9" y="1303258"/>
            <a:ext cx="8596668" cy="13208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出版社訂購書籍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95CA56-5E8C-5CEE-BC53-B08F00D7CC6C}"/>
              </a:ext>
            </a:extLst>
          </p:cNvPr>
          <p:cNvSpPr txBox="1"/>
          <p:nvPr/>
        </p:nvSpPr>
        <p:spPr>
          <a:xfrm>
            <a:off x="990599" y="3000375"/>
            <a:ext cx="9401175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2400" dirty="0"/>
              <a:t>一次訂購至少五本（可不同出版社）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2400" dirty="0"/>
              <a:t> 可先估價 再訂購 （</a:t>
            </a:r>
            <a:r>
              <a:rPr lang="en-US" altLang="zh-TW" sz="2400" dirty="0"/>
              <a:t>*</a:t>
            </a:r>
            <a:r>
              <a:rPr lang="zh-TW" altLang="en-US" sz="2400" dirty="0"/>
              <a:t>訂購單需註明先估價）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2400" dirty="0"/>
              <a:t>團體班級訂購可先取書，於一星期內付款。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2400" dirty="0"/>
              <a:t> 若需要證明，無法開立發票，只能開立（免用統一發票的收據）</a:t>
            </a:r>
            <a:endParaRPr lang="en-US" altLang="zh-TW" sz="2400" dirty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  <p:sp>
        <p:nvSpPr>
          <p:cNvPr id="3" name="流程圖: 循序存取儲存裝置 2">
            <a:extLst>
              <a:ext uri="{FF2B5EF4-FFF2-40B4-BE49-F238E27FC236}">
                <a16:creationId xmlns:a16="http://schemas.microsoft.com/office/drawing/2014/main" id="{91FA30A9-8570-1728-1CA6-16E62655E05C}"/>
              </a:ext>
            </a:extLst>
          </p:cNvPr>
          <p:cNvSpPr/>
          <p:nvPr/>
        </p:nvSpPr>
        <p:spPr>
          <a:xfrm>
            <a:off x="710564" y="312420"/>
            <a:ext cx="4175761" cy="2549763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我想訂購書籍</a:t>
            </a:r>
            <a:endParaRPr lang="en-US" altLang="zh-TW" sz="3200" dirty="0"/>
          </a:p>
          <a:p>
            <a:pPr algn="ctr"/>
            <a:r>
              <a:rPr lang="zh-TW" altLang="en-US" sz="3200" dirty="0"/>
              <a:t>可以嗎</a:t>
            </a:r>
          </a:p>
        </p:txBody>
      </p:sp>
      <p:pic>
        <p:nvPicPr>
          <p:cNvPr id="6" name="圖片 5" descr="具有放大鏡的卡通蜜蜂">
            <a:extLst>
              <a:ext uri="{FF2B5EF4-FFF2-40B4-BE49-F238E27FC236}">
                <a16:creationId xmlns:a16="http://schemas.microsoft.com/office/drawing/2014/main" id="{3972D69B-8E08-0356-2DDD-8708C569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1" y="568147"/>
            <a:ext cx="1795463" cy="20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FDC1E-2E09-94F3-DDF7-2C9B56BB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359" y="6667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66FF"/>
                </a:solidFill>
              </a:rPr>
              <a:t>你知道在辛苦的研究道路上</a:t>
            </a:r>
            <a:br>
              <a:rPr lang="en-US" altLang="zh-TW" dirty="0">
                <a:solidFill>
                  <a:srgbClr val="0066FF"/>
                </a:solidFill>
              </a:rPr>
            </a:br>
            <a:r>
              <a:rPr lang="zh-TW" altLang="en-US" dirty="0">
                <a:solidFill>
                  <a:srgbClr val="0066FF"/>
                </a:solidFill>
              </a:rPr>
              <a:t>上尚有其他</a:t>
            </a:r>
            <a:r>
              <a:rPr lang="zh-TW" altLang="en-US" dirty="0">
                <a:solidFill>
                  <a:srgbClr val="0066FF"/>
                </a:solidFill>
                <a:highlight>
                  <a:srgbClr val="FFFF00"/>
                </a:highlight>
              </a:rPr>
              <a:t>免費</a:t>
            </a:r>
            <a:r>
              <a:rPr lang="zh-TW" altLang="en-US" dirty="0">
                <a:solidFill>
                  <a:srgbClr val="0066FF"/>
                </a:solidFill>
              </a:rPr>
              <a:t>國家的資源可利用嗎</a:t>
            </a:r>
            <a:r>
              <a:rPr lang="en-US" altLang="zh-TW" dirty="0">
                <a:solidFill>
                  <a:srgbClr val="0066FF"/>
                </a:solidFill>
              </a:rPr>
              <a:t>?</a:t>
            </a:r>
            <a:br>
              <a:rPr lang="en-US" altLang="zh-TW" dirty="0">
                <a:solidFill>
                  <a:srgbClr val="0066FF"/>
                </a:solidFill>
              </a:rPr>
            </a:br>
            <a:endParaRPr lang="zh-TW" altLang="en-US" dirty="0">
              <a:solidFill>
                <a:srgbClr val="0066FF"/>
              </a:solidFill>
            </a:endParaRPr>
          </a:p>
        </p:txBody>
      </p:sp>
      <p:sp>
        <p:nvSpPr>
          <p:cNvPr id="3" name="流程圖: 延遲 2">
            <a:extLst>
              <a:ext uri="{FF2B5EF4-FFF2-40B4-BE49-F238E27FC236}">
                <a16:creationId xmlns:a16="http://schemas.microsoft.com/office/drawing/2014/main" id="{920412DE-75F4-1B3A-6963-F829414E5690}"/>
              </a:ext>
            </a:extLst>
          </p:cNvPr>
          <p:cNvSpPr/>
          <p:nvPr/>
        </p:nvSpPr>
        <p:spPr>
          <a:xfrm>
            <a:off x="2428875" y="2022475"/>
            <a:ext cx="4800600" cy="838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</a:rPr>
              <a:t>博碩士論文加值系統</a:t>
            </a:r>
            <a:endParaRPr lang="en-US" altLang="zh-TW" sz="3200" b="1" dirty="0">
              <a:solidFill>
                <a:schemeClr val="tx2"/>
              </a:solidFill>
            </a:endParaRPr>
          </a:p>
          <a:p>
            <a:pPr algn="ctr"/>
            <a:endParaRPr lang="zh-TW" altLang="en-US" dirty="0"/>
          </a:p>
        </p:txBody>
      </p:sp>
      <p:sp>
        <p:nvSpPr>
          <p:cNvPr id="4" name="流程圖: 延遲 3">
            <a:extLst>
              <a:ext uri="{FF2B5EF4-FFF2-40B4-BE49-F238E27FC236}">
                <a16:creationId xmlns:a16="http://schemas.microsoft.com/office/drawing/2014/main" id="{001FFD4C-9A23-41E9-9C3A-330E3763D7C4}"/>
              </a:ext>
            </a:extLst>
          </p:cNvPr>
          <p:cNvSpPr/>
          <p:nvPr/>
        </p:nvSpPr>
        <p:spPr>
          <a:xfrm>
            <a:off x="2524125" y="3222625"/>
            <a:ext cx="4800600" cy="838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</a:rPr>
              <a:t>人文及社會學科索引資料庫</a:t>
            </a:r>
            <a:endParaRPr lang="zh-TW" altLang="en-US" dirty="0"/>
          </a:p>
        </p:txBody>
      </p:sp>
      <p:sp>
        <p:nvSpPr>
          <p:cNvPr id="5" name="流程圖: 延遲 4">
            <a:extLst>
              <a:ext uri="{FF2B5EF4-FFF2-40B4-BE49-F238E27FC236}">
                <a16:creationId xmlns:a16="http://schemas.microsoft.com/office/drawing/2014/main" id="{962ACCE2-4822-100A-5C66-E78C6A5101B6}"/>
              </a:ext>
            </a:extLst>
          </p:cNvPr>
          <p:cNvSpPr/>
          <p:nvPr/>
        </p:nvSpPr>
        <p:spPr>
          <a:xfrm rot="10800000" flipV="1">
            <a:off x="2181225" y="4325937"/>
            <a:ext cx="4800600" cy="838200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</a:rPr>
              <a:t>台神數位論文典藏</a:t>
            </a:r>
            <a:endParaRPr lang="zh-TW" altLang="en-US" sz="3200" dirty="0"/>
          </a:p>
        </p:txBody>
      </p:sp>
      <p:pic>
        <p:nvPicPr>
          <p:cNvPr id="7" name="圖形 6" descr="配有手機和計算機的筆記型電腦">
            <a:extLst>
              <a:ext uri="{FF2B5EF4-FFF2-40B4-BE49-F238E27FC236}">
                <a16:creationId xmlns:a16="http://schemas.microsoft.com/office/drawing/2014/main" id="{16079274-CDDD-C914-8E84-92B2FED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812" y="1114426"/>
            <a:ext cx="3621088" cy="3314700"/>
          </a:xfrm>
          <a:prstGeom prst="rect">
            <a:avLst/>
          </a:prstGeom>
        </p:spPr>
      </p:pic>
      <p:sp>
        <p:nvSpPr>
          <p:cNvPr id="8" name="流程圖: 延遲 7">
            <a:extLst>
              <a:ext uri="{FF2B5EF4-FFF2-40B4-BE49-F238E27FC236}">
                <a16:creationId xmlns:a16="http://schemas.microsoft.com/office/drawing/2014/main" id="{A4FBA599-62EC-2F90-64B6-0F7F998FD76F}"/>
              </a:ext>
            </a:extLst>
          </p:cNvPr>
          <p:cNvSpPr/>
          <p:nvPr/>
        </p:nvSpPr>
        <p:spPr>
          <a:xfrm rot="10800000" flipV="1">
            <a:off x="2324100" y="5486400"/>
            <a:ext cx="4800600" cy="838200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</a:rPr>
              <a:t>國圖期刊文獻資訊網</a:t>
            </a:r>
          </a:p>
        </p:txBody>
      </p:sp>
    </p:spTree>
    <p:extLst>
      <p:ext uri="{BB962C8B-B14F-4D97-AF65-F5344CB8AC3E}">
        <p14:creationId xmlns:p14="http://schemas.microsoft.com/office/powerpoint/2010/main" val="703419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9842A433-EB41-F213-24A9-B5A67772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AF07BB0-4B75-4804-CE54-434A0DE8BC49}"/>
              </a:ext>
            </a:extLst>
          </p:cNvPr>
          <p:cNvSpPr txBox="1"/>
          <p:nvPr/>
        </p:nvSpPr>
        <p:spPr>
          <a:xfrm>
            <a:off x="3334909" y="2069783"/>
            <a:ext cx="476355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/>
              <a:t>依照論文名稱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指導教授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研究生名字搜尋</a:t>
            </a:r>
          </a:p>
        </p:txBody>
      </p:sp>
    </p:spTree>
    <p:extLst>
      <p:ext uri="{BB962C8B-B14F-4D97-AF65-F5344CB8AC3E}">
        <p14:creationId xmlns:p14="http://schemas.microsoft.com/office/powerpoint/2010/main" val="1079722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30A3F2-069D-E9D8-EE06-721A9759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" y="13335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17E3654-2928-ADEC-4BAA-DE2B102427F0}"/>
              </a:ext>
            </a:extLst>
          </p:cNvPr>
          <p:cNvSpPr txBox="1"/>
          <p:nvPr/>
        </p:nvSpPr>
        <p:spPr>
          <a:xfrm>
            <a:off x="5020834" y="1612583"/>
            <a:ext cx="4763558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highlight>
                  <a:srgbClr val="00FF00"/>
                </a:highlight>
              </a:rPr>
              <a:t>依照論文名稱</a:t>
            </a:r>
            <a:r>
              <a:rPr lang="en-US" altLang="zh-TW" sz="2000" b="1" dirty="0">
                <a:highlight>
                  <a:srgbClr val="00FF00"/>
                </a:highlight>
              </a:rPr>
              <a:t>/</a:t>
            </a:r>
            <a:r>
              <a:rPr lang="zh-TW" altLang="en-US" sz="2000" b="1" dirty="0">
                <a:highlight>
                  <a:srgbClr val="00FF00"/>
                </a:highlight>
              </a:rPr>
              <a:t>指導教授</a:t>
            </a:r>
            <a:r>
              <a:rPr lang="en-US" altLang="zh-TW" sz="2000" b="1" dirty="0">
                <a:highlight>
                  <a:srgbClr val="00FF00"/>
                </a:highlight>
              </a:rPr>
              <a:t>/</a:t>
            </a:r>
            <a:r>
              <a:rPr lang="zh-TW" altLang="en-US" sz="2000" b="1" dirty="0">
                <a:highlight>
                  <a:srgbClr val="00FF00"/>
                </a:highlight>
              </a:rPr>
              <a:t>研究生名字搜尋</a:t>
            </a:r>
          </a:p>
        </p:txBody>
      </p:sp>
    </p:spTree>
    <p:extLst>
      <p:ext uri="{BB962C8B-B14F-4D97-AF65-F5344CB8AC3E}">
        <p14:creationId xmlns:p14="http://schemas.microsoft.com/office/powerpoint/2010/main" val="301328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6EC907-2EEA-9E4F-6EED-545CEE3D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BB32D5-BEFD-8E84-AC29-0F20811B50DA}"/>
              </a:ext>
            </a:extLst>
          </p:cNvPr>
          <p:cNvSpPr/>
          <p:nvPr/>
        </p:nvSpPr>
        <p:spPr>
          <a:xfrm>
            <a:off x="1162050" y="1352550"/>
            <a:ext cx="4191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8A48102-F430-DBF8-72DD-7B3D409DBBEB}"/>
              </a:ext>
            </a:extLst>
          </p:cNvPr>
          <p:cNvSpPr txBox="1"/>
          <p:nvPr/>
        </p:nvSpPr>
        <p:spPr>
          <a:xfrm>
            <a:off x="5591175" y="1655117"/>
            <a:ext cx="3276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針對論文部分查詢</a:t>
            </a:r>
          </a:p>
        </p:txBody>
      </p:sp>
    </p:spTree>
    <p:extLst>
      <p:ext uri="{BB962C8B-B14F-4D97-AF65-F5344CB8AC3E}">
        <p14:creationId xmlns:p14="http://schemas.microsoft.com/office/powerpoint/2010/main" val="4158349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73F3A6-C227-98EF-774C-67F53D674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" y="-252413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48E2B52-7834-A405-50E2-690BDBC706DD}"/>
              </a:ext>
            </a:extLst>
          </p:cNvPr>
          <p:cNvSpPr/>
          <p:nvPr/>
        </p:nvSpPr>
        <p:spPr>
          <a:xfrm>
            <a:off x="1162050" y="1352550"/>
            <a:ext cx="4191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D024D7D-DCA5-EA62-1FE7-B1882FF457E7}"/>
              </a:ext>
            </a:extLst>
          </p:cNvPr>
          <p:cNvSpPr txBox="1"/>
          <p:nvPr/>
        </p:nvSpPr>
        <p:spPr>
          <a:xfrm>
            <a:off x="2743200" y="3048000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可以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20E23B6-DF38-C568-429B-68CCAF431261}"/>
              </a:ext>
            </a:extLst>
          </p:cNvPr>
          <p:cNvSpPr txBox="1"/>
          <p:nvPr/>
        </p:nvSpPr>
        <p:spPr>
          <a:xfrm>
            <a:off x="6934200" y="3048000"/>
            <a:ext cx="296363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</a:rPr>
              <a:t>可以刊物名稱</a:t>
            </a:r>
            <a:r>
              <a:rPr lang="en-US" altLang="zh-TW" sz="2400" b="1" dirty="0">
                <a:solidFill>
                  <a:schemeClr val="tx2"/>
                </a:solidFill>
              </a:rPr>
              <a:t>/</a:t>
            </a:r>
            <a:r>
              <a:rPr lang="zh-TW" altLang="en-US" sz="2400" b="1" dirty="0">
                <a:solidFill>
                  <a:schemeClr val="tx2"/>
                </a:solidFill>
              </a:rPr>
              <a:t>作者來搜尋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r>
              <a:rPr lang="en-US" altLang="zh-TW" sz="2400" b="1" dirty="0">
                <a:solidFill>
                  <a:schemeClr val="tx2"/>
                </a:solidFill>
              </a:rPr>
              <a:t>*</a:t>
            </a:r>
            <a:r>
              <a:rPr lang="zh-TW" altLang="en-US" sz="2400" b="1" dirty="0">
                <a:solidFill>
                  <a:schemeClr val="tx2"/>
                </a:solidFill>
              </a:rPr>
              <a:t>但並非都是全文 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endParaRPr lang="zh-TW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8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E218DE-1CFF-0590-8757-DEB8D014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A029C48E-EA24-280F-AA20-55F709E1F62A}"/>
              </a:ext>
            </a:extLst>
          </p:cNvPr>
          <p:cNvSpPr/>
          <p:nvPr/>
        </p:nvSpPr>
        <p:spPr>
          <a:xfrm>
            <a:off x="8715375" y="1104900"/>
            <a:ext cx="2781300" cy="790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>
                <a:solidFill>
                  <a:schemeClr val="tx2"/>
                </a:solidFill>
              </a:rPr>
              <a:t>信望愛資源網站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00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34F16-73E4-4788-7749-1CC40BEB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89954"/>
            <a:ext cx="8457141" cy="89535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tx1"/>
                </a:solidFill>
              </a:rPr>
              <a:t>圖書館  有許多 豐富的電子資料庫</a:t>
            </a:r>
            <a:br>
              <a:rPr lang="en-US" altLang="zh-TW" sz="4800" dirty="0">
                <a:solidFill>
                  <a:schemeClr val="tx1"/>
                </a:solidFill>
              </a:rPr>
            </a:b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矩形: 圓角化單一角落 2">
            <a:extLst>
              <a:ext uri="{FF2B5EF4-FFF2-40B4-BE49-F238E27FC236}">
                <a16:creationId xmlns:a16="http://schemas.microsoft.com/office/drawing/2014/main" id="{70BC2BB1-E3C7-C772-1BC8-DEBFC9B035FF}"/>
              </a:ext>
            </a:extLst>
          </p:cNvPr>
          <p:cNvSpPr/>
          <p:nvPr/>
        </p:nvSpPr>
        <p:spPr>
          <a:xfrm>
            <a:off x="1467472" y="1806573"/>
            <a:ext cx="7524751" cy="1493838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b="1" i="0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</a:rPr>
              <a:t>Atla</a:t>
            </a:r>
            <a:r>
              <a:rPr lang="en-US" altLang="zh-TW" sz="28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</a:rPr>
              <a:t> PLUS </a:t>
            </a:r>
            <a:r>
              <a:rPr lang="zh-TW" altLang="en-US" sz="28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   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b="1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新細明體-ExtB" panose="02020500000000000000" pitchFamily="18" charset="-120"/>
                <a:ea typeface="新細明體-ExtB" panose="02020500000000000000" pitchFamily="18" charset="-120"/>
              </a:rPr>
              <a:t>最完整的主要宗教和神學線上期刊專輯，</a:t>
            </a:r>
            <a:endParaRPr lang="en-US" altLang="zh-TW" b="1" i="0" dirty="0">
              <a:solidFill>
                <a:srgbClr val="000000"/>
              </a:solidFill>
              <a:effectLst/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新細明體-ExtB" panose="02020500000000000000" pitchFamily="18" charset="-120"/>
                <a:ea typeface="新細明體-ExtB" panose="02020500000000000000" pitchFamily="18" charset="-120"/>
              </a:rPr>
              <a:t>收錄的所有全文內容，涉及宗教和神學等許多不同領域，</a:t>
            </a:r>
            <a:endParaRPr lang="zh-TW" altLang="en-US" b="1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4" name="矩形: 圓角化單一角落 3">
            <a:extLst>
              <a:ext uri="{FF2B5EF4-FFF2-40B4-BE49-F238E27FC236}">
                <a16:creationId xmlns:a16="http://schemas.microsoft.com/office/drawing/2014/main" id="{F5B05F7E-C013-8F42-04AF-34822F53C051}"/>
              </a:ext>
            </a:extLst>
          </p:cNvPr>
          <p:cNvSpPr/>
          <p:nvPr/>
        </p:nvSpPr>
        <p:spPr>
          <a:xfrm>
            <a:off x="2257426" y="3621679"/>
            <a:ext cx="6048375" cy="1143000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華藝資料庫</a:t>
            </a:r>
          </a:p>
        </p:txBody>
      </p:sp>
      <p:sp>
        <p:nvSpPr>
          <p:cNvPr id="5" name="矩形: 圓角化單一角落 4">
            <a:extLst>
              <a:ext uri="{FF2B5EF4-FFF2-40B4-BE49-F238E27FC236}">
                <a16:creationId xmlns:a16="http://schemas.microsoft.com/office/drawing/2014/main" id="{93C8CC5E-5CD1-4B4D-197D-976B33AEF577}"/>
              </a:ext>
            </a:extLst>
          </p:cNvPr>
          <p:cNvSpPr/>
          <p:nvPr/>
        </p:nvSpPr>
        <p:spPr>
          <a:xfrm>
            <a:off x="2205659" y="5240336"/>
            <a:ext cx="6048375" cy="114300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BRILL</a:t>
            </a:r>
            <a:r>
              <a:rPr lang="zh-TW" altLang="en-US" sz="4400" dirty="0"/>
              <a:t> 電子書</a:t>
            </a:r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4A4A1CB9-800D-39C1-8245-6AB90FC45B72}"/>
              </a:ext>
            </a:extLst>
          </p:cNvPr>
          <p:cNvSpPr/>
          <p:nvPr/>
        </p:nvSpPr>
        <p:spPr>
          <a:xfrm>
            <a:off x="9658351" y="1356916"/>
            <a:ext cx="2533649" cy="212407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等你來發掘</a:t>
            </a:r>
          </a:p>
        </p:txBody>
      </p:sp>
      <p:pic>
        <p:nvPicPr>
          <p:cNvPr id="8" name="圖片 7" descr="有指標的卡通蜜蜂">
            <a:extLst>
              <a:ext uri="{FF2B5EF4-FFF2-40B4-BE49-F238E27FC236}">
                <a16:creationId xmlns:a16="http://schemas.microsoft.com/office/drawing/2014/main" id="{D5A52275-4525-7506-0230-B2035148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66" y="3300411"/>
            <a:ext cx="2069269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1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D44BA-5401-D82B-1836-6A0BA4BFE9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智慧財產權宣導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9A4E6-3C61-01ED-AEA9-A5F722F5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162"/>
            <a:ext cx="10515600" cy="4351338"/>
          </a:xfrm>
        </p:spPr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1.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</a:rPr>
              <a:t>請使用正版教科書，（含二手）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endParaRPr lang="en-US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</a:rPr>
              <a:t> 未經授權，請勿擅自掃描、影印、下載、或上傳書籍、教材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</a:rPr>
              <a:t>      ，以免侵犯他人著作權。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3.</a:t>
            </a:r>
            <a:r>
              <a:rPr lang="zh-TW" altLang="en-US" sz="2800" b="1" dirty="0">
                <a:solidFill>
                  <a:schemeClr val="tx1"/>
                </a:solidFill>
              </a:rPr>
              <a:t>   更多相關信息請自行參閱學校</a:t>
            </a:r>
            <a:r>
              <a:rPr lang="en-US" altLang="zh-TW" sz="2800" b="1" dirty="0">
                <a:solidFill>
                  <a:schemeClr val="tx1"/>
                </a:solidFill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</a:rPr>
              <a:t>圖書館網站。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9196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燈泡PNG素材下載免摳圖PNG圖片，高清去背圖案下載">
            <a:extLst>
              <a:ext uri="{FF2B5EF4-FFF2-40B4-BE49-F238E27FC236}">
                <a16:creationId xmlns:a16="http://schemas.microsoft.com/office/drawing/2014/main" id="{4B457D9D-0358-3B7B-3FD6-B72F77A3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4A12FDD-58A7-ED98-9596-50C3A295F667}"/>
              </a:ext>
            </a:extLst>
          </p:cNvPr>
          <p:cNvSpPr txBox="1"/>
          <p:nvPr/>
        </p:nvSpPr>
        <p:spPr>
          <a:xfrm>
            <a:off x="2524125" y="2357437"/>
            <a:ext cx="565785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b="1" dirty="0"/>
              <a:t>你知道</a:t>
            </a:r>
            <a:endParaRPr lang="en-US" altLang="zh-TW" sz="5400" b="1" dirty="0"/>
          </a:p>
          <a:p>
            <a:r>
              <a:rPr lang="zh-TW" altLang="en-US" sz="5400" b="1" dirty="0"/>
              <a:t>智慧財產權的重要性嗎</a:t>
            </a:r>
            <a:r>
              <a:rPr lang="en-US" altLang="zh-TW" sz="5400" b="1" dirty="0"/>
              <a:t>?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931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6146CD-9710-A923-808A-4E176590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7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1-2 智慧財產權宣導。">
            <a:extLst>
              <a:ext uri="{FF2B5EF4-FFF2-40B4-BE49-F238E27FC236}">
                <a16:creationId xmlns:a16="http://schemas.microsoft.com/office/drawing/2014/main" id="{9C10FA81-BA7E-8504-0B85-E549CB94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350" y="152401"/>
            <a:ext cx="77152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AA9753D-166F-CE56-263B-8D229217E097}"/>
              </a:ext>
            </a:extLst>
          </p:cNvPr>
          <p:cNvSpPr txBox="1"/>
          <p:nvPr/>
        </p:nvSpPr>
        <p:spPr>
          <a:xfrm>
            <a:off x="5834062" y="6250544"/>
            <a:ext cx="330517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29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智慧財產權宣傳海報">
            <a:extLst>
              <a:ext uri="{FF2B5EF4-FFF2-40B4-BE49-F238E27FC236}">
                <a16:creationId xmlns:a16="http://schemas.microsoft.com/office/drawing/2014/main" id="{3D110D3D-2796-E569-2F85-2271A8E0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365760"/>
            <a:ext cx="9933939" cy="62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351E6B-0069-1CB7-A9B9-19F6E535A2B3}"/>
              </a:ext>
            </a:extLst>
          </p:cNvPr>
          <p:cNvSpPr/>
          <p:nvPr/>
        </p:nvSpPr>
        <p:spPr>
          <a:xfrm>
            <a:off x="1981200" y="6263640"/>
            <a:ext cx="8422640" cy="279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49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628DAB6-0159-4323-B110-24BD094D61A4}"/>
              </a:ext>
            </a:extLst>
          </p:cNvPr>
          <p:cNvSpPr/>
          <p:nvPr/>
        </p:nvSpPr>
        <p:spPr>
          <a:xfrm>
            <a:off x="1562787" y="669168"/>
            <a:ext cx="7164199" cy="3592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1EE897C-239B-4A5E-9BA9-D43090D5FD34}"/>
              </a:ext>
            </a:extLst>
          </p:cNvPr>
          <p:cNvSpPr txBox="1"/>
          <p:nvPr/>
        </p:nvSpPr>
        <p:spPr>
          <a:xfrm>
            <a:off x="2097247" y="1431988"/>
            <a:ext cx="609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 當你踏入圖書館，你知道有哪些是圖書館可以提供的服務嗎？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</p:txBody>
      </p:sp>
      <p:pic>
        <p:nvPicPr>
          <p:cNvPr id="5" name="圖片 4" descr="手绘人物素材卡通小人图标服务免抠素材免费下载_觅元素51yuansu.com">
            <a:extLst>
              <a:ext uri="{FF2B5EF4-FFF2-40B4-BE49-F238E27FC236}">
                <a16:creationId xmlns:a16="http://schemas.microsoft.com/office/drawing/2014/main" id="{C22A4C78-C6D0-43D9-A447-00CBCE0646FC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35" y="3114450"/>
            <a:ext cx="3668331" cy="312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卡通女孩在图书馆挑选书籍免抠素材免费下载_觅元素51yuansu.com">
            <a:extLst>
              <a:ext uri="{FF2B5EF4-FFF2-40B4-BE49-F238E27FC236}">
                <a16:creationId xmlns:a16="http://schemas.microsoft.com/office/drawing/2014/main" id="{F9975F8A-0F28-4449-BF8F-DDE984E3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" y="4261418"/>
            <a:ext cx="3256102" cy="28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77F4B6C-BAC9-9C5D-D194-4935D733966A}"/>
              </a:ext>
            </a:extLst>
          </p:cNvPr>
          <p:cNvSpPr/>
          <p:nvPr/>
        </p:nvSpPr>
        <p:spPr>
          <a:xfrm>
            <a:off x="1247775" y="1600200"/>
            <a:ext cx="8534400" cy="3000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你知道圖書館有哪些設備可以使用</a:t>
            </a:r>
            <a:r>
              <a:rPr lang="en-US" altLang="zh-TW" sz="4000" b="1" dirty="0">
                <a:solidFill>
                  <a:schemeClr val="tx1"/>
                </a:solidFill>
              </a:rPr>
              <a:t>?</a:t>
            </a:r>
            <a:endParaRPr lang="zh-TW" altLang="en-US" sz="4000" dirty="0"/>
          </a:p>
        </p:txBody>
      </p:sp>
      <p:pic>
        <p:nvPicPr>
          <p:cNvPr id="5" name="圖片 4" descr="具有放大鏡的卡通蜜蜂">
            <a:extLst>
              <a:ext uri="{FF2B5EF4-FFF2-40B4-BE49-F238E27FC236}">
                <a16:creationId xmlns:a16="http://schemas.microsoft.com/office/drawing/2014/main" id="{EA78A2AC-34E6-8460-7B59-32A0FE7C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7" y="178435"/>
            <a:ext cx="2340928" cy="26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08E069A-02CD-4B90-B718-D5E95CD0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760593"/>
            <a:ext cx="18473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zh-TW" altLang="zh-TW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577A97C-5359-4393-AD5A-11F4D3BB0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73987"/>
              </p:ext>
            </p:extLst>
          </p:nvPr>
        </p:nvGraphicFramePr>
        <p:xfrm>
          <a:off x="1124409" y="643467"/>
          <a:ext cx="9943185" cy="5571068"/>
        </p:xfrm>
        <a:graphic>
          <a:graphicData uri="http://schemas.openxmlformats.org/drawingml/2006/table">
            <a:tbl>
              <a:tblPr firstRow="1" bandRow="1"/>
              <a:tblGrid>
                <a:gridCol w="1327528">
                  <a:extLst>
                    <a:ext uri="{9D8B030D-6E8A-4147-A177-3AD203B41FA5}">
                      <a16:colId xmlns:a16="http://schemas.microsoft.com/office/drawing/2014/main" val="145051771"/>
                    </a:ext>
                  </a:extLst>
                </a:gridCol>
                <a:gridCol w="1952414">
                  <a:extLst>
                    <a:ext uri="{9D8B030D-6E8A-4147-A177-3AD203B41FA5}">
                      <a16:colId xmlns:a16="http://schemas.microsoft.com/office/drawing/2014/main" val="2937893351"/>
                    </a:ext>
                  </a:extLst>
                </a:gridCol>
                <a:gridCol w="1104219">
                  <a:extLst>
                    <a:ext uri="{9D8B030D-6E8A-4147-A177-3AD203B41FA5}">
                      <a16:colId xmlns:a16="http://schemas.microsoft.com/office/drawing/2014/main" val="821046791"/>
                    </a:ext>
                  </a:extLst>
                </a:gridCol>
                <a:gridCol w="1104219">
                  <a:extLst>
                    <a:ext uri="{9D8B030D-6E8A-4147-A177-3AD203B41FA5}">
                      <a16:colId xmlns:a16="http://schemas.microsoft.com/office/drawing/2014/main" val="850595559"/>
                    </a:ext>
                  </a:extLst>
                </a:gridCol>
                <a:gridCol w="1196672">
                  <a:extLst>
                    <a:ext uri="{9D8B030D-6E8A-4147-A177-3AD203B41FA5}">
                      <a16:colId xmlns:a16="http://schemas.microsoft.com/office/drawing/2014/main" val="3894908547"/>
                    </a:ext>
                  </a:extLst>
                </a:gridCol>
                <a:gridCol w="1196672">
                  <a:extLst>
                    <a:ext uri="{9D8B030D-6E8A-4147-A177-3AD203B41FA5}">
                      <a16:colId xmlns:a16="http://schemas.microsoft.com/office/drawing/2014/main" val="3773533447"/>
                    </a:ext>
                  </a:extLst>
                </a:gridCol>
                <a:gridCol w="2061461">
                  <a:extLst>
                    <a:ext uri="{9D8B030D-6E8A-4147-A177-3AD203B41FA5}">
                      <a16:colId xmlns:a16="http://schemas.microsoft.com/office/drawing/2014/main" val="607018461"/>
                    </a:ext>
                  </a:extLst>
                </a:gridCol>
              </a:tblGrid>
              <a:tr h="555286">
                <a:tc gridSpan="7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黃彰輝紀念圖書館設備使用規則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02749"/>
                  </a:ext>
                </a:extLst>
              </a:tr>
              <a:tr h="5097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  層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3F </a:t>
                      </a:r>
                      <a:r>
                        <a:rPr lang="zh-TW" altLang="en-US" sz="2100" b="1" i="0" u="none" strike="noStrike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階梯教室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4F </a:t>
                      </a:r>
                      <a:r>
                        <a:rPr lang="zh-TW" alt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討論室</a:t>
                      </a:r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A、B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100" b="1" i="0" u="none" strike="noStrike">
                          <a:solidFill>
                            <a:srgbClr val="008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5F </a:t>
                      </a:r>
                      <a:r>
                        <a:rPr lang="zh-TW" altLang="en-US" sz="2100" b="1" i="0" u="none" strike="noStrike">
                          <a:solidFill>
                            <a:srgbClr val="008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視聽室 一、二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6F </a:t>
                      </a:r>
                      <a:r>
                        <a:rPr lang="zh-TW" altLang="en-US" sz="2100" b="1" i="0" u="none" strike="noStrike">
                          <a:solidFill>
                            <a:srgbClr val="FF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6868"/>
                  </a:ext>
                </a:extLst>
              </a:tr>
              <a:tr h="464256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座  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28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95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087994"/>
                  </a:ext>
                </a:extLst>
              </a:tr>
              <a:tr h="464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8843"/>
                  </a:ext>
                </a:extLst>
              </a:tr>
              <a:tr h="101043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使用人數限制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人以上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人以上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人即可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2700">
                          <a:effectLst/>
                        </a:rPr>
                      </a:b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33699"/>
                  </a:ext>
                </a:extLst>
              </a:tr>
              <a:tr h="12835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使用時間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以申請的性質</a:t>
                      </a:r>
                      <a:endParaRPr lang="zh-TW" altLang="en-US" sz="27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決定申請的時間</a:t>
                      </a:r>
                      <a:endParaRPr lang="zh-TW" altLang="en-US" sz="27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(ex.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上課或看影片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每次以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小時為單位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若無人預約可續用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續用請提前半小時洽櫃檯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 dirty="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每次以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小時為單位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若無人預約可續用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續用請提前半小時洽櫃檯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 dirty="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2700">
                          <a:effectLst/>
                        </a:rPr>
                      </a:b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433220"/>
                  </a:ext>
                </a:extLst>
              </a:tr>
              <a:tr h="12835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使用資格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本校教職員生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本校教職員生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圖書館之友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校友</a:t>
                      </a: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校內活動使用為主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對外主辦或協辦之活動</a:t>
                      </a: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4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9AD6884-1EC4-4EDE-8C7B-C925E76C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054405"/>
            <a:ext cx="18473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zh-TW" altLang="zh-TW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0E88FF3-9777-40C0-8F7E-2C14194AC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32452"/>
              </p:ext>
            </p:extLst>
          </p:nvPr>
        </p:nvGraphicFramePr>
        <p:xfrm>
          <a:off x="1119623" y="989837"/>
          <a:ext cx="9952754" cy="4878324"/>
        </p:xfrm>
        <a:graphic>
          <a:graphicData uri="http://schemas.openxmlformats.org/drawingml/2006/table">
            <a:tbl>
              <a:tblPr/>
              <a:tblGrid>
                <a:gridCol w="1521859">
                  <a:extLst>
                    <a:ext uri="{9D8B030D-6E8A-4147-A177-3AD203B41FA5}">
                      <a16:colId xmlns:a16="http://schemas.microsoft.com/office/drawing/2014/main" val="3475776814"/>
                    </a:ext>
                  </a:extLst>
                </a:gridCol>
                <a:gridCol w="7690485">
                  <a:extLst>
                    <a:ext uri="{9D8B030D-6E8A-4147-A177-3AD203B41FA5}">
                      <a16:colId xmlns:a16="http://schemas.microsoft.com/office/drawing/2014/main" val="556398649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1102857709"/>
                    </a:ext>
                  </a:extLst>
                </a:gridCol>
              </a:tblGrid>
              <a:tr h="487832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借用規則</a:t>
                      </a:r>
                      <a:endParaRPr lang="zh-TW" altLang="en-US" sz="5000">
                        <a:effectLst/>
                      </a:endParaRP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填寫</a:t>
                      </a:r>
                      <a:r>
                        <a:rPr lang="en-US" altLang="zh-TW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《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黃彰輝紀念圖書館設備使用申請表</a:t>
                      </a:r>
                      <a:r>
                        <a:rPr lang="en-US" altLang="zh-TW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》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表單各項內容。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申請者繳交有效證件予櫃檯人員並領取鑰匙；使用完畢應自行關閉教室內相關設備開關，並將教室鑰匙交回櫃檯以及領回證件。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借用時段以開館時段為主。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限當日申請借用。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教師授課可提前預約申請。</a:t>
                      </a: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5000">
                          <a:effectLst/>
                        </a:rPr>
                      </a:br>
                      <a:endParaRPr lang="zh-TW" altLang="en-US" sz="5000">
                        <a:effectLst/>
                      </a:endParaRP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30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50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F0E6506-1033-46D2-BDC1-24F696D5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1" y="85725"/>
            <a:ext cx="8677274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594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</TotalTime>
  <Words>1758</Words>
  <Application>Microsoft Office PowerPoint</Application>
  <PresentationFormat>寬螢幕</PresentationFormat>
  <Paragraphs>174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4" baseType="lpstr">
      <vt:lpstr>Adobe 繁黑體 Std B</vt:lpstr>
      <vt:lpstr>華康正顏楷體W5(P)</vt:lpstr>
      <vt:lpstr>華康粗明體(P)</vt:lpstr>
      <vt:lpstr>微軟正黑體</vt:lpstr>
      <vt:lpstr>微軟正黑體</vt:lpstr>
      <vt:lpstr>新細明體-ExtB</vt:lpstr>
      <vt:lpstr>標楷體</vt:lpstr>
      <vt:lpstr>Arial</vt:lpstr>
      <vt:lpstr>Calibri</vt:lpstr>
      <vt:lpstr>Times New Roman</vt:lpstr>
      <vt:lpstr>Trebuchet MS</vt:lpstr>
      <vt:lpstr>Wingdings 3</vt:lpstr>
      <vt:lpstr>多面向</vt:lpstr>
      <vt:lpstr>在介紹圖書館服務之前  先跟大家介紹一下   圖書館新網頁的功能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當您已經找到所需得他館資源。  下一步該如何做?   </vt:lpstr>
      <vt:lpstr>PowerPoint 簡報</vt:lpstr>
      <vt:lpstr>如何透過本館取得其他神學院圖書館資源之方式                       </vt:lpstr>
      <vt:lpstr>館際合作部分 （ 館）—（館）的服務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出版社訂購書籍</vt:lpstr>
      <vt:lpstr>你知道在辛苦的研究道路上 上尚有其他免費國家的資源可利用嗎? </vt:lpstr>
      <vt:lpstr>PowerPoint 簡報</vt:lpstr>
      <vt:lpstr>PowerPoint 簡報</vt:lpstr>
      <vt:lpstr>PowerPoint 簡報</vt:lpstr>
      <vt:lpstr>PowerPoint 簡報</vt:lpstr>
      <vt:lpstr>PowerPoint 簡報</vt:lpstr>
      <vt:lpstr>圖書館  有許多 豐富的電子資料庫 </vt:lpstr>
      <vt:lpstr>智慧財產權宣導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陳慧婉</dc:creator>
  <cp:lastModifiedBy>陳慧婉</cp:lastModifiedBy>
  <cp:revision>164</cp:revision>
  <cp:lastPrinted>2023-09-27T05:38:08Z</cp:lastPrinted>
  <dcterms:created xsi:type="dcterms:W3CDTF">2021-03-17T09:19:29Z</dcterms:created>
  <dcterms:modified xsi:type="dcterms:W3CDTF">2024-10-08T03:03:50Z</dcterms:modified>
</cp:coreProperties>
</file>