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332" r:id="rId2"/>
    <p:sldId id="329" r:id="rId3"/>
    <p:sldId id="330" r:id="rId4"/>
    <p:sldId id="331" r:id="rId5"/>
    <p:sldId id="258" r:id="rId6"/>
    <p:sldId id="324" r:id="rId7"/>
    <p:sldId id="260" r:id="rId8"/>
    <p:sldId id="262" r:id="rId9"/>
    <p:sldId id="299" r:id="rId10"/>
    <p:sldId id="257" r:id="rId11"/>
    <p:sldId id="300" r:id="rId12"/>
    <p:sldId id="295" r:id="rId13"/>
    <p:sldId id="296" r:id="rId14"/>
    <p:sldId id="297" r:id="rId15"/>
    <p:sldId id="306" r:id="rId16"/>
    <p:sldId id="301" r:id="rId17"/>
    <p:sldId id="305" r:id="rId18"/>
    <p:sldId id="310" r:id="rId19"/>
    <p:sldId id="325" r:id="rId20"/>
    <p:sldId id="316" r:id="rId21"/>
    <p:sldId id="319" r:id="rId22"/>
    <p:sldId id="326" r:id="rId23"/>
    <p:sldId id="323" r:id="rId24"/>
    <p:sldId id="318" r:id="rId25"/>
    <p:sldId id="317" r:id="rId26"/>
    <p:sldId id="264" r:id="rId27"/>
    <p:sldId id="261" r:id="rId28"/>
    <p:sldId id="298" r:id="rId29"/>
    <p:sldId id="303" r:id="rId30"/>
    <p:sldId id="307" r:id="rId31"/>
    <p:sldId id="337" r:id="rId32"/>
    <p:sldId id="334" r:id="rId33"/>
    <p:sldId id="336" r:id="rId34"/>
    <p:sldId id="335" r:id="rId35"/>
    <p:sldId id="338" r:id="rId36"/>
    <p:sldId id="340" r:id="rId37"/>
    <p:sldId id="327" r:id="rId38"/>
    <p:sldId id="308" r:id="rId39"/>
    <p:sldId id="314" r:id="rId40"/>
    <p:sldId id="311" r:id="rId41"/>
    <p:sldId id="312" r:id="rId42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8B827680-38A4-49AA-9A7A-8016E9FCA1E4}">
          <p14:sldIdLst>
            <p14:sldId id="332"/>
            <p14:sldId id="329"/>
            <p14:sldId id="330"/>
            <p14:sldId id="331"/>
            <p14:sldId id="258"/>
            <p14:sldId id="324"/>
            <p14:sldId id="260"/>
            <p14:sldId id="262"/>
            <p14:sldId id="299"/>
            <p14:sldId id="257"/>
            <p14:sldId id="300"/>
            <p14:sldId id="295"/>
            <p14:sldId id="296"/>
            <p14:sldId id="297"/>
            <p14:sldId id="306"/>
            <p14:sldId id="301"/>
            <p14:sldId id="305"/>
            <p14:sldId id="310"/>
            <p14:sldId id="325"/>
            <p14:sldId id="316"/>
            <p14:sldId id="319"/>
            <p14:sldId id="326"/>
            <p14:sldId id="323"/>
            <p14:sldId id="318"/>
            <p14:sldId id="317"/>
            <p14:sldId id="264"/>
            <p14:sldId id="261"/>
            <p14:sldId id="298"/>
            <p14:sldId id="303"/>
            <p14:sldId id="307"/>
            <p14:sldId id="337"/>
            <p14:sldId id="334"/>
            <p14:sldId id="336"/>
            <p14:sldId id="335"/>
            <p14:sldId id="338"/>
            <p14:sldId id="340"/>
            <p14:sldId id="327"/>
            <p14:sldId id="308"/>
            <p14:sldId id="314"/>
            <p14:sldId id="311"/>
            <p14:sldId id="31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4602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4004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5502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0600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34076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7155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67785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78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2736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7316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0016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6321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3940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812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5682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703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48B0D-0801-49F5-A325-D0A3EBCA0EF3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7780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34.67.23.88/" TargetMode="External"/><Relationship Id="rId2" Type="http://schemas.openxmlformats.org/officeDocument/2006/relationships/hyperlink" Target="https://ndds.stpi.narl.org.tw/index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hyperlink" Target="https://ttcslib.org.tw/school_ttcs_lib/images/ckfinder/9/files/NDDS_User%20%E5%B8%B8%E8%A6%8B%E5%95%8F%E9%A1%8CQ%26A.pdf" TargetMode="External"/><Relationship Id="rId4" Type="http://schemas.openxmlformats.org/officeDocument/2006/relationships/hyperlink" Target="https://ndds.stpi.narl.org.tw/doc/2018/User_Manual.pdf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C6783D4-3B2A-AE7F-44DB-3EB3B9145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809750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chemeClr val="tx1"/>
                </a:solidFill>
              </a:rPr>
              <a:t>在介紹圖書館服務之前</a:t>
            </a:r>
            <a:br>
              <a:rPr lang="en-US" altLang="zh-TW" b="1" dirty="0">
                <a:solidFill>
                  <a:schemeClr val="tx1"/>
                </a:solidFill>
              </a:rPr>
            </a:br>
            <a:br>
              <a:rPr lang="en-US" altLang="zh-TW" b="1" dirty="0">
                <a:solidFill>
                  <a:schemeClr val="tx1"/>
                </a:solidFill>
              </a:rPr>
            </a:br>
            <a:r>
              <a:rPr lang="zh-TW" altLang="en-US" b="1" dirty="0">
                <a:solidFill>
                  <a:schemeClr val="tx1"/>
                </a:solidFill>
              </a:rPr>
              <a:t>先跟大家介紹一下</a:t>
            </a:r>
            <a:br>
              <a:rPr lang="en-US" altLang="zh-TW" b="1" dirty="0">
                <a:solidFill>
                  <a:schemeClr val="tx1"/>
                </a:solidFill>
              </a:rPr>
            </a:br>
            <a:br>
              <a:rPr lang="en-US" altLang="zh-TW" b="1" dirty="0">
                <a:solidFill>
                  <a:schemeClr val="tx1"/>
                </a:solidFill>
              </a:rPr>
            </a:br>
            <a:r>
              <a:rPr lang="zh-TW" altLang="en-US" b="1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r>
              <a:rPr lang="zh-TW" altLang="en-US" sz="4900" b="1" dirty="0">
                <a:solidFill>
                  <a:schemeClr val="tx1"/>
                </a:solidFill>
                <a:highlight>
                  <a:srgbClr val="FFFF00"/>
                </a:highlight>
              </a:rPr>
              <a:t>圖書館新網頁的功能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0DD7B25-2E99-6F49-CDE0-36DBEDA49226}"/>
              </a:ext>
            </a:extLst>
          </p:cNvPr>
          <p:cNvSpPr txBox="1"/>
          <p:nvPr/>
        </p:nvSpPr>
        <p:spPr>
          <a:xfrm>
            <a:off x="1309688" y="3543300"/>
            <a:ext cx="61055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b="1" dirty="0">
                <a:solidFill>
                  <a:srgbClr val="FF0000"/>
                </a:solidFill>
              </a:rPr>
              <a:t>https://www.ttcslib.org.tw/</a:t>
            </a:r>
          </a:p>
        </p:txBody>
      </p:sp>
    </p:spTree>
    <p:extLst>
      <p:ext uri="{BB962C8B-B14F-4D97-AF65-F5344CB8AC3E}">
        <p14:creationId xmlns:p14="http://schemas.microsoft.com/office/powerpoint/2010/main" val="1712959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44441129-8939-40BE-81E4-20CBB3356C70}"/>
              </a:ext>
            </a:extLst>
          </p:cNvPr>
          <p:cNvSpPr txBox="1"/>
          <p:nvPr/>
        </p:nvSpPr>
        <p:spPr>
          <a:xfrm>
            <a:off x="3294197" y="650676"/>
            <a:ext cx="4646802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TW" altLang="en-US" sz="2800" b="1" kern="100" dirty="0">
                <a:solidFill>
                  <a:srgbClr val="0000FF"/>
                </a:solidFill>
                <a:effectLst/>
                <a:latin typeface="華康粗明體(P)" panose="02010600010101010101" pitchFamily="2" charset="-120"/>
                <a:ea typeface="全真粗圓體" panose="02010609000101010101" pitchFamily="49" charset="-120"/>
                <a:cs typeface="Times New Roman" panose="02020603050405020304" pitchFamily="18" charset="0"/>
              </a:rPr>
              <a:t>若同學找不到書籍時，</a:t>
            </a:r>
            <a:endParaRPr lang="en-US" altLang="zh-TW" sz="2800" b="1" kern="100" dirty="0">
              <a:solidFill>
                <a:srgbClr val="0000FF"/>
              </a:solidFill>
              <a:effectLst/>
              <a:latin typeface="華康粗明體(P)" panose="02010600010101010101" pitchFamily="2" charset="-120"/>
              <a:ea typeface="全真粗圓體" panose="02010609000101010101" pitchFamily="49" charset="-120"/>
              <a:cs typeface="Times New Roman" panose="02020603050405020304" pitchFamily="18" charset="0"/>
            </a:endParaRPr>
          </a:p>
          <a:p>
            <a:r>
              <a:rPr lang="zh-TW" altLang="en-US" sz="2800" b="1" kern="100" dirty="0">
                <a:solidFill>
                  <a:srgbClr val="0000FF"/>
                </a:solidFill>
                <a:effectLst/>
                <a:latin typeface="華康粗明體(P)" panose="02010600010101010101" pitchFamily="2" charset="-120"/>
                <a:ea typeface="全真粗圓體" panose="02010609000101010101" pitchFamily="49" charset="-120"/>
                <a:cs typeface="Times New Roman" panose="02020603050405020304" pitchFamily="18" charset="0"/>
              </a:rPr>
              <a:t>該如何是好</a:t>
            </a:r>
            <a:r>
              <a:rPr lang="en-US" altLang="zh-TW" sz="2800" b="1" kern="100" dirty="0">
                <a:solidFill>
                  <a:srgbClr val="0000FF"/>
                </a:solidFill>
                <a:effectLst/>
                <a:latin typeface="華康粗明體(P)" panose="02010600010101010101" pitchFamily="2" charset="-120"/>
                <a:ea typeface="全真粗圓體" panose="02010609000101010101" pitchFamily="49" charset="-120"/>
                <a:cs typeface="Times New Roman" panose="02020603050405020304" pitchFamily="18" charset="0"/>
              </a:rPr>
              <a:t>?</a:t>
            </a:r>
          </a:p>
          <a:p>
            <a:endParaRPr lang="en-US" altLang="zh-TW" sz="2400" b="1" kern="100" dirty="0">
              <a:solidFill>
                <a:srgbClr val="0000FF"/>
              </a:solidFill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2652845-9DFE-4686-B2F9-6978730F35A5}"/>
              </a:ext>
            </a:extLst>
          </p:cNvPr>
          <p:cNvSpPr txBox="1"/>
          <p:nvPr/>
        </p:nvSpPr>
        <p:spPr>
          <a:xfrm>
            <a:off x="465738" y="844957"/>
            <a:ext cx="2322663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TW" altLang="zh-TW" sz="40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協尋</a:t>
            </a:r>
            <a:r>
              <a:rPr lang="zh-TW" altLang="en-US" sz="40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服務</a:t>
            </a:r>
            <a:r>
              <a:rPr lang="zh-TW" altLang="zh-TW" sz="40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endParaRPr lang="zh-TW" altLang="zh-TW" sz="40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1026" name="Picture 2" descr="3D人寻找问题素材免费下载(图片编号:2722287)-六图网">
            <a:extLst>
              <a:ext uri="{FF2B5EF4-FFF2-40B4-BE49-F238E27FC236}">
                <a16:creationId xmlns:a16="http://schemas.microsoft.com/office/drawing/2014/main" id="{D842B210-0694-43F8-B5B0-E192AC766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796" y="312181"/>
            <a:ext cx="2709511" cy="3383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157F25B1-48C7-E0D4-8E66-0A5CD043A2F6}"/>
              </a:ext>
            </a:extLst>
          </p:cNvPr>
          <p:cNvSpPr/>
          <p:nvPr/>
        </p:nvSpPr>
        <p:spPr>
          <a:xfrm>
            <a:off x="1784198" y="1903065"/>
            <a:ext cx="5626251" cy="93993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>
                <a:solidFill>
                  <a:schemeClr val="tx1"/>
                </a:solidFill>
              </a:rPr>
              <a:t>1.</a:t>
            </a:r>
            <a:r>
              <a:rPr lang="zh-TW" altLang="en-US" dirty="0">
                <a:solidFill>
                  <a:schemeClr val="tx1"/>
                </a:solidFill>
              </a:rPr>
              <a:t> </a:t>
            </a:r>
            <a:r>
              <a:rPr lang="zh-TW" altLang="en-US" sz="2400" b="1" dirty="0">
                <a:solidFill>
                  <a:schemeClr val="tx1"/>
                </a:solidFill>
              </a:rPr>
              <a:t>填寫協尋服務單，交給櫃台同工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45422640-3BBA-E80E-282F-E1BB98D5122B}"/>
              </a:ext>
            </a:extLst>
          </p:cNvPr>
          <p:cNvSpPr/>
          <p:nvPr/>
        </p:nvSpPr>
        <p:spPr>
          <a:xfrm>
            <a:off x="1900379" y="3075058"/>
            <a:ext cx="4724400" cy="93993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>
                <a:solidFill>
                  <a:schemeClr val="tx1"/>
                </a:solidFill>
              </a:rPr>
              <a:t>2.</a:t>
            </a:r>
            <a:r>
              <a:rPr lang="zh-TW" altLang="en-US" dirty="0">
                <a:solidFill>
                  <a:schemeClr val="tx1"/>
                </a:solidFill>
              </a:rPr>
              <a:t> </a:t>
            </a:r>
            <a:r>
              <a:rPr lang="zh-TW" altLang="en-US" sz="2400" b="1" dirty="0">
                <a:solidFill>
                  <a:schemeClr val="tx1"/>
                </a:solidFill>
              </a:rPr>
              <a:t>由館員經二次或二人協助找尋</a:t>
            </a: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40615CDE-7321-0C3A-A049-C3178A86BDDF}"/>
              </a:ext>
            </a:extLst>
          </p:cNvPr>
          <p:cNvSpPr/>
          <p:nvPr/>
        </p:nvSpPr>
        <p:spPr>
          <a:xfrm>
            <a:off x="1900379" y="4247051"/>
            <a:ext cx="5233846" cy="93993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>
                <a:solidFill>
                  <a:schemeClr val="tx1"/>
                </a:solidFill>
              </a:rPr>
              <a:t>3</a:t>
            </a:r>
            <a:r>
              <a:rPr lang="zh-TW" altLang="en-US" dirty="0">
                <a:solidFill>
                  <a:schemeClr val="tx1"/>
                </a:solidFill>
              </a:rPr>
              <a:t> </a:t>
            </a:r>
            <a:r>
              <a:rPr lang="zh-TW" altLang="en-US" sz="2400" b="1" dirty="0">
                <a:solidFill>
                  <a:schemeClr val="tx1"/>
                </a:solidFill>
              </a:rPr>
              <a:t>以</a:t>
            </a:r>
            <a:r>
              <a:rPr lang="en-US" altLang="zh-TW" sz="2400" b="1" dirty="0">
                <a:solidFill>
                  <a:schemeClr val="tx1"/>
                </a:solidFill>
              </a:rPr>
              <a:t>Email </a:t>
            </a:r>
            <a:r>
              <a:rPr lang="zh-TW" altLang="en-US" sz="2400" b="1" dirty="0">
                <a:solidFill>
                  <a:schemeClr val="tx1"/>
                </a:solidFill>
              </a:rPr>
              <a:t>通知</a:t>
            </a:r>
            <a:r>
              <a:rPr lang="en-US" altLang="zh-TW" sz="2400" b="1" dirty="0">
                <a:solidFill>
                  <a:schemeClr val="tx1"/>
                </a:solidFill>
              </a:rPr>
              <a:t>(</a:t>
            </a:r>
            <a:r>
              <a:rPr lang="zh-TW" altLang="en-US" sz="2400" b="1" dirty="0">
                <a:solidFill>
                  <a:schemeClr val="tx1"/>
                </a:solidFill>
              </a:rPr>
              <a:t>不論是否尋著此書</a:t>
            </a:r>
            <a:r>
              <a:rPr lang="en-US" altLang="zh-TW" sz="2400" b="1" dirty="0">
                <a:solidFill>
                  <a:schemeClr val="tx1"/>
                </a:solidFill>
              </a:rPr>
              <a:t>)</a:t>
            </a:r>
            <a:endParaRPr lang="zh-TW" altLang="en-US" sz="2400" b="1" dirty="0">
              <a:solidFill>
                <a:schemeClr val="tx1"/>
              </a:solidFill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67E49AB2-2468-AF03-A463-E810F1AEA0D3}"/>
              </a:ext>
            </a:extLst>
          </p:cNvPr>
          <p:cNvSpPr/>
          <p:nvPr/>
        </p:nvSpPr>
        <p:spPr>
          <a:xfrm>
            <a:off x="1900379" y="5494530"/>
            <a:ext cx="5348146" cy="93993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/>
              <a:t>.</a:t>
            </a:r>
            <a:r>
              <a:rPr lang="en-US" altLang="zh-TW" dirty="0">
                <a:solidFill>
                  <a:schemeClr val="tx1"/>
                </a:solidFill>
              </a:rPr>
              <a:t>5</a:t>
            </a:r>
            <a:r>
              <a:rPr lang="en-US" altLang="zh-TW" sz="2000" b="1" dirty="0">
                <a:solidFill>
                  <a:srgbClr val="FF0000"/>
                </a:solidFill>
              </a:rPr>
              <a:t>.</a:t>
            </a:r>
            <a:r>
              <a:rPr lang="zh-TW" altLang="en-US" sz="2000" b="1" dirty="0">
                <a:solidFill>
                  <a:srgbClr val="FF0000"/>
                </a:solidFill>
              </a:rPr>
              <a:t> 若尋獲書籍</a:t>
            </a:r>
            <a:r>
              <a:rPr lang="en-US" altLang="zh-TW" sz="2000" b="1" dirty="0">
                <a:solidFill>
                  <a:srgbClr val="FF0000"/>
                </a:solidFill>
              </a:rPr>
              <a:t>, </a:t>
            </a:r>
            <a:r>
              <a:rPr lang="zh-TW" altLang="en-US" sz="2000" b="1" dirty="0">
                <a:solidFill>
                  <a:srgbClr val="FF0000"/>
                </a:solidFill>
              </a:rPr>
              <a:t>於</a:t>
            </a:r>
            <a:r>
              <a:rPr lang="en-US" altLang="zh-TW" sz="2000" b="1" dirty="0">
                <a:solidFill>
                  <a:srgbClr val="FF0000"/>
                </a:solidFill>
              </a:rPr>
              <a:t>email</a:t>
            </a:r>
            <a:r>
              <a:rPr lang="zh-TW" altLang="en-US" sz="2000" b="1" dirty="0">
                <a:solidFill>
                  <a:srgbClr val="FF0000"/>
                </a:solidFill>
              </a:rPr>
              <a:t> 通知後館方保留</a:t>
            </a:r>
            <a:r>
              <a:rPr lang="en-US" altLang="zh-TW" sz="2000" b="1" dirty="0">
                <a:solidFill>
                  <a:srgbClr val="FF0000"/>
                </a:solidFill>
              </a:rPr>
              <a:t>7</a:t>
            </a:r>
            <a:r>
              <a:rPr lang="zh-TW" altLang="en-US" sz="2000" b="1" dirty="0">
                <a:solidFill>
                  <a:srgbClr val="FF0000"/>
                </a:solidFill>
              </a:rPr>
              <a:t>日</a:t>
            </a:r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AC23C121-0595-7990-D0BF-787A065324C6}"/>
              </a:ext>
            </a:extLst>
          </p:cNvPr>
          <p:cNvSpPr/>
          <p:nvPr/>
        </p:nvSpPr>
        <p:spPr>
          <a:xfrm>
            <a:off x="7542509" y="4555095"/>
            <a:ext cx="3706516" cy="14903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solidFill>
                  <a:schemeClr val="tx1"/>
                </a:solidFill>
              </a:rPr>
              <a:t>若逾期未取，館方將直接將此書歸回原位。</a:t>
            </a:r>
          </a:p>
        </p:txBody>
      </p:sp>
      <p:pic>
        <p:nvPicPr>
          <p:cNvPr id="13" name="圖形 12" descr="鬧鐘響 以實心填滿">
            <a:extLst>
              <a:ext uri="{FF2B5EF4-FFF2-40B4-BE49-F238E27FC236}">
                <a16:creationId xmlns:a16="http://schemas.microsoft.com/office/drawing/2014/main" id="{FD59114F-D403-5D27-3786-7E4B2AF6E2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40022" y="376624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328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7867C29-296B-4538-8BD8-294543EE7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99823"/>
            <a:ext cx="8772525" cy="625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83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EFD3D0-F775-4043-8B5E-46D469FA8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328" y="1003495"/>
            <a:ext cx="8596668" cy="3174609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當您已經找到所需得他館資源。</a:t>
            </a:r>
            <a:br>
              <a:rPr lang="en-US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下一步該如何做</a:t>
            </a:r>
            <a:r>
              <a:rPr lang="en-US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br>
              <a:rPr lang="en-US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BBAEF6A-9D99-4408-A042-43BA1DA3C24C}"/>
              </a:ext>
            </a:extLst>
          </p:cNvPr>
          <p:cNvSpPr/>
          <p:nvPr/>
        </p:nvSpPr>
        <p:spPr>
          <a:xfrm>
            <a:off x="1276217" y="3202131"/>
            <a:ext cx="890500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>
                <a:highlight>
                  <a:srgbClr val="00FFFF"/>
                </a:highlight>
              </a:rPr>
              <a:t>如何透過本館取得所需他館資源之方式</a:t>
            </a:r>
            <a:endParaRPr lang="en-US" altLang="zh-TW" sz="4000" b="1" dirty="0">
              <a:highlight>
                <a:srgbClr val="00FFFF"/>
              </a:highlight>
            </a:endParaRPr>
          </a:p>
          <a:p>
            <a:endParaRPr lang="en-US" altLang="zh-TW" sz="4000" b="1" dirty="0">
              <a:highlight>
                <a:srgbClr val="00FFFF"/>
              </a:highlight>
            </a:endParaRPr>
          </a:p>
          <a:p>
            <a:r>
              <a:rPr lang="zh-TW" altLang="en-US" sz="4000" b="1" dirty="0"/>
              <a:t>      </a:t>
            </a:r>
            <a:r>
              <a:rPr lang="zh-TW" altLang="en-US" sz="4000" b="1" dirty="0">
                <a:highlight>
                  <a:srgbClr val="FFFF00"/>
                </a:highlight>
              </a:rPr>
              <a:t>以下圖書館提供幾項方式供參考。 </a:t>
            </a:r>
            <a:endParaRPr lang="zh-TW" altLang="en-US" sz="4000" dirty="0">
              <a:highlight>
                <a:srgbClr val="FFFF00"/>
              </a:highlight>
            </a:endParaRPr>
          </a:p>
        </p:txBody>
      </p:sp>
      <p:pic>
        <p:nvPicPr>
          <p:cNvPr id="7" name="圖片 6" descr="ç¸éåç">
            <a:extLst>
              <a:ext uri="{FF2B5EF4-FFF2-40B4-BE49-F238E27FC236}">
                <a16:creationId xmlns:a16="http://schemas.microsoft.com/office/drawing/2014/main" id="{8B325C1C-0BC7-4C71-A9A3-3BE24948837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485" y="283352"/>
            <a:ext cx="2986192" cy="271528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箭號: 五邊形 7">
            <a:extLst>
              <a:ext uri="{FF2B5EF4-FFF2-40B4-BE49-F238E27FC236}">
                <a16:creationId xmlns:a16="http://schemas.microsoft.com/office/drawing/2014/main" id="{37F0C574-93E6-4CBC-B47B-B6D1BAF0EC91}"/>
              </a:ext>
            </a:extLst>
          </p:cNvPr>
          <p:cNvSpPr/>
          <p:nvPr/>
        </p:nvSpPr>
        <p:spPr>
          <a:xfrm>
            <a:off x="568418" y="4381597"/>
            <a:ext cx="1415597" cy="75329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1847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FDDFF8B-9B2F-4C6C-959A-76E617F8C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669" y="1094341"/>
            <a:ext cx="10667681" cy="5359724"/>
          </a:xfrm>
          <a:ln>
            <a:solidFill>
              <a:schemeClr val="tx1"/>
            </a:solidFill>
          </a:ln>
        </p:spPr>
        <p:txBody>
          <a:bodyPr>
            <a:normAutofit fontScale="47500" lnSpcReduction="20000"/>
          </a:bodyPr>
          <a:lstStyle/>
          <a:p>
            <a:pPr>
              <a:lnSpc>
                <a:spcPct val="150000"/>
              </a:lnSpc>
            </a:pPr>
            <a:r>
              <a:rPr lang="zh-TW" altLang="en-US" sz="6400" b="1" dirty="0">
                <a:solidFill>
                  <a:srgbClr val="0000FF"/>
                </a:solidFill>
              </a:rPr>
              <a:t> </a:t>
            </a:r>
            <a:r>
              <a:rPr lang="zh-TW" altLang="en-US" sz="5900" b="1" dirty="0">
                <a:solidFill>
                  <a:srgbClr val="7030A0"/>
                </a:solidFill>
              </a:rPr>
              <a:t>其他大專院校 資源方式</a:t>
            </a:r>
            <a:r>
              <a:rPr lang="en-US" altLang="zh-TW" sz="5900" b="1" dirty="0">
                <a:solidFill>
                  <a:srgbClr val="7030A0"/>
                </a:solidFill>
              </a:rPr>
              <a:t>–</a:t>
            </a:r>
            <a:r>
              <a:rPr lang="zh-TW" altLang="en-US" sz="5900" b="1" dirty="0">
                <a:solidFill>
                  <a:srgbClr val="7030A0"/>
                </a:solidFill>
              </a:rPr>
              <a:t> </a:t>
            </a:r>
            <a:endParaRPr lang="en-US" altLang="zh-TW" sz="5900" b="1" dirty="0">
              <a:solidFill>
                <a:srgbClr val="7030A0"/>
              </a:solidFill>
            </a:endParaRPr>
          </a:p>
          <a:p>
            <a:pPr marL="812800" indent="-276225">
              <a:lnSpc>
                <a:spcPct val="150000"/>
              </a:lnSpc>
              <a:buClr>
                <a:schemeClr val="accent1">
                  <a:lumMod val="50000"/>
                </a:schemeClr>
              </a:buClr>
              <a:buSzPct val="100000"/>
              <a:buFont typeface="+mj-lt"/>
              <a:buAutoNum type="arabicPeriod"/>
              <a:tabLst>
                <a:tab pos="623888" algn="l"/>
              </a:tabLst>
            </a:pPr>
            <a:r>
              <a:rPr lang="zh-TW" altLang="en-US" sz="5900" b="1" dirty="0">
                <a:solidFill>
                  <a:srgbClr val="0000FF"/>
                </a:solidFill>
              </a:rPr>
              <a:t>文獻傳遞服務 （</a:t>
            </a:r>
            <a:r>
              <a:rPr lang="zh-TW" altLang="en-US" sz="5900" b="1" dirty="0">
                <a:solidFill>
                  <a:schemeClr val="tx1"/>
                </a:solidFill>
              </a:rPr>
              <a:t>書籍或資料收費金額及借閱規則均已對方館為依循原則）</a:t>
            </a:r>
            <a:r>
              <a:rPr lang="en-US" altLang="zh-TW" sz="5900" b="1" dirty="0">
                <a:solidFill>
                  <a:schemeClr val="tx1"/>
                </a:solidFill>
              </a:rPr>
              <a:t>—</a:t>
            </a:r>
            <a:r>
              <a:rPr lang="zh-TW" altLang="en-US" sz="5900" b="1" dirty="0">
                <a:solidFill>
                  <a:schemeClr val="tx1"/>
                </a:solidFill>
              </a:rPr>
              <a:t>僅限</a:t>
            </a:r>
            <a:r>
              <a:rPr lang="zh-TW" altLang="en-US" sz="5900" b="1" dirty="0">
                <a:solidFill>
                  <a:srgbClr val="FF0000"/>
                </a:solidFill>
              </a:rPr>
              <a:t>全台大</a:t>
            </a:r>
            <a:r>
              <a:rPr lang="zh-TW" altLang="en-US" sz="5900" b="1" dirty="0">
                <a:solidFill>
                  <a:srgbClr val="0000FF"/>
                </a:solidFill>
              </a:rPr>
              <a:t>專院校</a:t>
            </a:r>
            <a:r>
              <a:rPr lang="zh-TW" altLang="en-US" sz="5900" b="1" dirty="0">
                <a:solidFill>
                  <a:schemeClr val="tx1"/>
                </a:solidFill>
              </a:rPr>
              <a:t> </a:t>
            </a:r>
            <a:endParaRPr lang="en-US" altLang="zh-TW" sz="5900" b="1" dirty="0">
              <a:solidFill>
                <a:schemeClr val="tx1"/>
              </a:solidFill>
            </a:endParaRPr>
          </a:p>
          <a:p>
            <a:pPr marL="812800" indent="-276225">
              <a:lnSpc>
                <a:spcPct val="150000"/>
              </a:lnSpc>
              <a:buClr>
                <a:schemeClr val="accent1">
                  <a:lumMod val="50000"/>
                </a:schemeClr>
              </a:buClr>
              <a:buSzPct val="100000"/>
              <a:buFont typeface="+mj-lt"/>
              <a:buAutoNum type="arabicPeriod"/>
              <a:tabLst>
                <a:tab pos="623888" algn="l"/>
              </a:tabLst>
            </a:pPr>
            <a:r>
              <a:rPr lang="zh-TW" altLang="en-US" sz="5900" b="1" dirty="0">
                <a:solidFill>
                  <a:srgbClr val="0000FF"/>
                </a:solidFill>
              </a:rPr>
              <a:t>跨校互借借書證</a:t>
            </a:r>
            <a:br>
              <a:rPr lang="en-US" altLang="zh-TW" sz="5900" b="1" dirty="0">
                <a:solidFill>
                  <a:srgbClr val="0000FF"/>
                </a:solidFill>
              </a:rPr>
            </a:br>
            <a:r>
              <a:rPr lang="zh-TW" altLang="en-US" sz="5900" b="1" dirty="0">
                <a:solidFill>
                  <a:srgbClr val="0000FF"/>
                </a:solidFill>
              </a:rPr>
              <a:t>來館借閱館合證，目前合作的僅限</a:t>
            </a:r>
            <a:r>
              <a:rPr lang="zh-TW" altLang="en-US" sz="5900" b="1" dirty="0">
                <a:solidFill>
                  <a:srgbClr val="FF0000"/>
                </a:solidFill>
              </a:rPr>
              <a:t>台南地區大學</a:t>
            </a:r>
            <a:r>
              <a:rPr lang="zh-TW" altLang="en-US" sz="5900" b="1" dirty="0">
                <a:solidFill>
                  <a:srgbClr val="0000FF"/>
                </a:solidFill>
              </a:rPr>
              <a:t>圖書館 </a:t>
            </a:r>
            <a:r>
              <a:rPr lang="zh-TW" altLang="en-US" sz="5900" b="1" dirty="0">
                <a:solidFill>
                  <a:schemeClr val="tx1"/>
                </a:solidFill>
              </a:rPr>
              <a:t>（長榮、成功、臺南、崑山、臺南科技大學）</a:t>
            </a:r>
            <a:endParaRPr lang="en-US" altLang="zh-TW" sz="5900" b="1" dirty="0">
              <a:solidFill>
                <a:schemeClr val="tx1"/>
              </a:solidFill>
            </a:endParaRPr>
          </a:p>
          <a:p>
            <a:pPr marL="536575" indent="0">
              <a:lnSpc>
                <a:spcPct val="150000"/>
              </a:lnSpc>
              <a:buClr>
                <a:schemeClr val="accent1">
                  <a:lumMod val="50000"/>
                </a:schemeClr>
              </a:buClr>
              <a:buSzPct val="100000"/>
              <a:buNone/>
              <a:tabLst>
                <a:tab pos="623888" algn="l"/>
              </a:tabLst>
            </a:pPr>
            <a:r>
              <a:rPr lang="zh-TW" altLang="en-US" sz="5900" b="1" dirty="0">
                <a:solidFill>
                  <a:srgbClr val="0000FF"/>
                </a:solidFill>
                <a:highlight>
                  <a:srgbClr val="FFFF00"/>
                </a:highlight>
              </a:rPr>
              <a:t>（ 親自持</a:t>
            </a:r>
            <a:r>
              <a:rPr lang="zh-TW" altLang="en-US" sz="5900" b="1" dirty="0">
                <a:solidFill>
                  <a:srgbClr val="FF0000"/>
                </a:solidFill>
                <a:highlight>
                  <a:srgbClr val="FFFF00"/>
                </a:highlight>
              </a:rPr>
              <a:t>館合證至對方圖書館</a:t>
            </a:r>
            <a:r>
              <a:rPr lang="zh-TW" altLang="en-US" sz="5900" b="1" dirty="0">
                <a:solidFill>
                  <a:srgbClr val="0000FF"/>
                </a:solidFill>
                <a:highlight>
                  <a:srgbClr val="FFFF00"/>
                </a:highlight>
              </a:rPr>
              <a:t>借書或入館使用各項館合資源，如影印等 ）</a:t>
            </a:r>
            <a:endParaRPr lang="en-US" altLang="zh-TW" sz="5900" b="1" dirty="0">
              <a:solidFill>
                <a:srgbClr val="0000FF"/>
              </a:solidFill>
              <a:highlight>
                <a:srgbClr val="FFFF00"/>
              </a:highlight>
            </a:endParaRPr>
          </a:p>
          <a:p>
            <a:pPr>
              <a:lnSpc>
                <a:spcPct val="150000"/>
              </a:lnSpc>
            </a:pPr>
            <a:endParaRPr lang="en-US" altLang="zh-TW" sz="7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US" altLang="zh-TW" sz="2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US" altLang="zh-TW" sz="2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US" altLang="zh-TW" sz="2000" b="1" dirty="0">
              <a:solidFill>
                <a:srgbClr val="0000FF"/>
              </a:solidFill>
            </a:endParaRPr>
          </a:p>
          <a:p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2060" name="Picture 12" descr="ãæåãçåçæå°çµæ">
            <a:extLst>
              <a:ext uri="{FF2B5EF4-FFF2-40B4-BE49-F238E27FC236}">
                <a16:creationId xmlns:a16="http://schemas.microsoft.com/office/drawing/2014/main" id="{DCA7767F-02C4-4CF6-8896-5153F98DA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750" y="232485"/>
            <a:ext cx="3188074" cy="157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20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81710DC-91F3-4F78-A813-51947CDA13AD}"/>
              </a:ext>
            </a:extLst>
          </p:cNvPr>
          <p:cNvSpPr/>
          <p:nvPr/>
        </p:nvSpPr>
        <p:spPr>
          <a:xfrm>
            <a:off x="465875" y="1239035"/>
            <a:ext cx="11479237" cy="4738220"/>
          </a:xfrm>
          <a:prstGeom prst="rect">
            <a:avLst/>
          </a:prstGeom>
          <a:ln w="28575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marL="536575" indent="0">
              <a:lnSpc>
                <a:spcPct val="150000"/>
              </a:lnSpc>
              <a:buClr>
                <a:schemeClr val="accent1">
                  <a:lumMod val="50000"/>
                </a:schemeClr>
              </a:buClr>
              <a:buSzPct val="100000"/>
              <a:buNone/>
              <a:tabLst>
                <a:tab pos="623888" algn="l"/>
              </a:tabLst>
            </a:pPr>
            <a:r>
              <a:rPr lang="zh-TW" altLang="en-US" sz="2000" b="1" dirty="0">
                <a:solidFill>
                  <a:srgbClr val="7030A0"/>
                </a:solidFill>
              </a:rPr>
              <a:t>                    全國神學圖書館館際合作</a:t>
            </a:r>
            <a:endParaRPr lang="en-US" altLang="zh-TW" sz="2000" b="1" dirty="0">
              <a:solidFill>
                <a:srgbClr val="7030A0"/>
              </a:solidFill>
            </a:endParaRPr>
          </a:p>
          <a:p>
            <a:pPr marL="536575" indent="0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None/>
            </a:pPr>
            <a:r>
              <a:rPr lang="zh-TW" altLang="en-US" sz="2000" dirty="0"/>
              <a:t>神學圖書資訊網目前是臺灣九所神學院圖書館的館藏聯合目錄</a:t>
            </a:r>
            <a:br>
              <a:rPr lang="zh-TW" altLang="en-US" sz="2000" dirty="0"/>
            </a:br>
            <a:r>
              <a:rPr lang="zh-TW" altLang="en-US" sz="2000" dirty="0">
                <a:solidFill>
                  <a:srgbClr val="FF5050"/>
                </a:solidFill>
              </a:rPr>
              <a:t>聖光神學院、中華福音神學院、中華信義神學院、臺灣神學院、臺南神學院、玉山神學院、</a:t>
            </a:r>
            <a:br>
              <a:rPr lang="en-US" altLang="zh-TW" sz="2000" dirty="0">
                <a:solidFill>
                  <a:srgbClr val="FF5050"/>
                </a:solidFill>
              </a:rPr>
            </a:br>
            <a:r>
              <a:rPr lang="zh-TW" altLang="en-US" sz="2000" dirty="0">
                <a:solidFill>
                  <a:srgbClr val="FF5050"/>
                </a:solidFill>
              </a:rPr>
              <a:t>浸信會神學院、中台神學院、台灣正道神學院</a:t>
            </a:r>
            <a:endParaRPr lang="en-US" altLang="zh-TW" sz="2000" b="1" dirty="0">
              <a:solidFill>
                <a:srgbClr val="FF5050"/>
              </a:solidFill>
            </a:endParaRPr>
          </a:p>
          <a:p>
            <a:pPr marL="812800" indent="-276225">
              <a:lnSpc>
                <a:spcPct val="150000"/>
              </a:lnSpc>
              <a:buClr>
                <a:schemeClr val="accent1">
                  <a:lumMod val="50000"/>
                </a:schemeClr>
              </a:buClr>
              <a:buSzPct val="100000"/>
              <a:buFont typeface="+mj-lt"/>
              <a:buAutoNum type="arabicPeriod"/>
            </a:pPr>
            <a:r>
              <a:rPr lang="zh-TW" altLang="en-US" sz="2000" b="1" dirty="0">
                <a:solidFill>
                  <a:srgbClr val="0000FF"/>
                </a:solidFill>
              </a:rPr>
              <a:t>來</a:t>
            </a:r>
            <a:r>
              <a:rPr lang="zh-TW" altLang="en-US" sz="2000" b="1" dirty="0">
                <a:solidFill>
                  <a:srgbClr val="FF0000"/>
                </a:solidFill>
              </a:rPr>
              <a:t>本</a:t>
            </a:r>
            <a:r>
              <a:rPr lang="zh-TW" altLang="en-US" sz="2000" b="1" dirty="0">
                <a:solidFill>
                  <a:srgbClr val="0000FF"/>
                </a:solidFill>
              </a:rPr>
              <a:t>館借閱</a:t>
            </a:r>
            <a:r>
              <a:rPr lang="zh-TW" altLang="en-US" sz="2000" b="1" dirty="0">
                <a:solidFill>
                  <a:srgbClr val="FF0000"/>
                </a:solidFill>
              </a:rPr>
              <a:t>神學院</a:t>
            </a:r>
            <a:r>
              <a:rPr lang="zh-TW" altLang="en-US" sz="2000" b="1" dirty="0">
                <a:solidFill>
                  <a:srgbClr val="0000FF"/>
                </a:solidFill>
              </a:rPr>
              <a:t>館合證</a:t>
            </a:r>
            <a:r>
              <a:rPr lang="zh-TW" altLang="en-US" sz="2000" b="1" dirty="0">
                <a:solidFill>
                  <a:srgbClr val="0000FF"/>
                </a:solidFill>
                <a:highlight>
                  <a:srgbClr val="FFFF00"/>
                </a:highlight>
              </a:rPr>
              <a:t>（ 親自持</a:t>
            </a:r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</a:rPr>
              <a:t>館合證至對方圖書館</a:t>
            </a:r>
            <a:r>
              <a:rPr lang="zh-TW" altLang="en-US" sz="2000" b="1" dirty="0">
                <a:solidFill>
                  <a:srgbClr val="0000FF"/>
                </a:solidFill>
                <a:highlight>
                  <a:srgbClr val="FFFF00"/>
                </a:highlight>
              </a:rPr>
              <a:t>借書或入館使用館合資資源，如影印等 ）</a:t>
            </a:r>
            <a:endParaRPr lang="en-US" altLang="zh-TW" sz="2000" b="1" dirty="0">
              <a:highlight>
                <a:srgbClr val="FFFF00"/>
              </a:highlight>
              <a:latin typeface="+mj-ea"/>
            </a:endParaRPr>
          </a:p>
          <a:p>
            <a:pPr marL="812800" indent="-276225">
              <a:lnSpc>
                <a:spcPct val="150000"/>
              </a:lnSpc>
              <a:buClr>
                <a:schemeClr val="accent1">
                  <a:lumMod val="50000"/>
                </a:schemeClr>
              </a:buClr>
              <a:buSzPct val="100000"/>
              <a:buFont typeface="+mj-lt"/>
              <a:buAutoNum type="arabicPeriod"/>
            </a:pPr>
            <a:r>
              <a:rPr lang="zh-TW" altLang="en-US" sz="2000" b="1" dirty="0">
                <a:solidFill>
                  <a:srgbClr val="0000FF"/>
                </a:solidFill>
              </a:rPr>
              <a:t>來</a:t>
            </a:r>
            <a:r>
              <a:rPr lang="zh-TW" altLang="en-US" sz="2000" b="1" dirty="0">
                <a:solidFill>
                  <a:srgbClr val="FF0000"/>
                </a:solidFill>
              </a:rPr>
              <a:t>本</a:t>
            </a:r>
            <a:r>
              <a:rPr lang="zh-TW" altLang="en-US" sz="2000" b="1" dirty="0">
                <a:solidFill>
                  <a:srgbClr val="0000FF"/>
                </a:solidFill>
              </a:rPr>
              <a:t>館櫃台填寫（館際合作申請單），由館方代為處理（館         館），寄送郵資各付一趟。（讀者以現金支付）</a:t>
            </a:r>
            <a:endParaRPr lang="en-US" altLang="zh-TW" sz="2000" b="1" dirty="0">
              <a:solidFill>
                <a:srgbClr val="0000FF"/>
              </a:solidFill>
            </a:endParaRPr>
          </a:p>
          <a:p>
            <a:pPr marL="812800" indent="-276225">
              <a:lnSpc>
                <a:spcPct val="150000"/>
              </a:lnSpc>
              <a:buClr>
                <a:schemeClr val="accent1">
                  <a:lumMod val="50000"/>
                </a:schemeClr>
              </a:buClr>
              <a:buSzPct val="100000"/>
              <a:buFont typeface="+mj-lt"/>
              <a:buAutoNum type="arabicPeriod"/>
            </a:pPr>
            <a:r>
              <a:rPr lang="zh-TW" altLang="en-US" sz="2000" b="1" dirty="0">
                <a:solidFill>
                  <a:srgbClr val="0000FF"/>
                </a:solidFill>
                <a:highlight>
                  <a:srgbClr val="C0C0C0"/>
                </a:highlight>
                <a:latin typeface="+mj-ea"/>
              </a:rPr>
              <a:t>* 書籍可以借閱   * * 若是刊物則必須影印，並負擔影印費 * 論文一律無法外借</a:t>
            </a:r>
            <a:endParaRPr lang="en-US" altLang="zh-TW" sz="2000" b="1" dirty="0">
              <a:solidFill>
                <a:srgbClr val="0000FF"/>
              </a:solidFill>
              <a:highlight>
                <a:srgbClr val="C0C0C0"/>
              </a:highlight>
              <a:latin typeface="+mj-ea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/>
              <a:t>  </a:t>
            </a:r>
            <a:endParaRPr lang="en-US" altLang="zh-TW" sz="2000" b="1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DAC30BBE-87CE-4AA4-81D4-980AC3D2E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76" y="500878"/>
            <a:ext cx="10259567" cy="623833"/>
          </a:xfrm>
        </p:spPr>
        <p:txBody>
          <a:bodyPr>
            <a:normAutofit fontScale="90000"/>
          </a:bodyPr>
          <a:lstStyle/>
          <a:p>
            <a:pPr marL="0" indent="0"/>
            <a:r>
              <a:rPr lang="zh-TW" altLang="en-US" sz="3600" b="1" dirty="0">
                <a:solidFill>
                  <a:schemeClr val="tx1"/>
                </a:solidFill>
                <a:highlight>
                  <a:srgbClr val="00FFFF"/>
                </a:highlight>
              </a:rPr>
              <a:t>如何透過本館取得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00FFFF"/>
                </a:highlight>
              </a:rPr>
              <a:t>其他神學院圖書館</a:t>
            </a:r>
            <a:r>
              <a:rPr lang="zh-TW" altLang="en-US" sz="3600" b="1" dirty="0">
                <a:solidFill>
                  <a:schemeClr val="tx1"/>
                </a:solidFill>
                <a:highlight>
                  <a:srgbClr val="00FFFF"/>
                </a:highlight>
              </a:rPr>
              <a:t>資源之方式</a:t>
            </a:r>
            <a:r>
              <a:rPr lang="zh-TW" altLang="en-US" sz="3600" b="1" dirty="0">
                <a:solidFill>
                  <a:srgbClr val="FF0000"/>
                </a:solidFill>
              </a:rPr>
              <a:t>  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00FFFF"/>
                </a:highlight>
              </a:rPr>
              <a:t>       </a:t>
            </a:r>
            <a:r>
              <a:rPr lang="zh-TW" altLang="en-US" sz="3600" b="1" dirty="0">
                <a:solidFill>
                  <a:srgbClr val="3333FF"/>
                </a:solidFill>
                <a:highlight>
                  <a:srgbClr val="00FFFF"/>
                </a:highlight>
              </a:rPr>
              <a:t> </a:t>
            </a:r>
            <a:r>
              <a:rPr lang="zh-TW" altLang="en-US" sz="3600" b="1" dirty="0">
                <a:solidFill>
                  <a:srgbClr val="0000FF"/>
                </a:solidFill>
                <a:highlight>
                  <a:srgbClr val="00FFFF"/>
                </a:highlight>
              </a:rPr>
              <a:t>            </a:t>
            </a:r>
            <a:br>
              <a:rPr lang="en-US" altLang="zh-TW" sz="3600" b="1" dirty="0">
                <a:solidFill>
                  <a:srgbClr val="0000FF"/>
                </a:solidFill>
                <a:highlight>
                  <a:srgbClr val="00FFFF"/>
                </a:highlight>
              </a:rPr>
            </a:br>
            <a:endParaRPr lang="zh-TW" altLang="en-US" sz="3600" dirty="0">
              <a:highlight>
                <a:srgbClr val="00FFFF"/>
              </a:highlight>
            </a:endParaRPr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AD3C458A-B34B-46F5-BF75-C970F65CFD8D}"/>
              </a:ext>
            </a:extLst>
          </p:cNvPr>
          <p:cNvCxnSpPr>
            <a:cxnSpLocks/>
          </p:cNvCxnSpPr>
          <p:nvPr/>
        </p:nvCxnSpPr>
        <p:spPr>
          <a:xfrm>
            <a:off x="9614517" y="5362932"/>
            <a:ext cx="75460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" name="箭號: 左-右雙向 1">
            <a:extLst>
              <a:ext uri="{FF2B5EF4-FFF2-40B4-BE49-F238E27FC236}">
                <a16:creationId xmlns:a16="http://schemas.microsoft.com/office/drawing/2014/main" id="{F4831E86-4C2C-7C89-BF92-1D50E83100C8}"/>
              </a:ext>
            </a:extLst>
          </p:cNvPr>
          <p:cNvSpPr/>
          <p:nvPr/>
        </p:nvSpPr>
        <p:spPr>
          <a:xfrm>
            <a:off x="8029575" y="4210050"/>
            <a:ext cx="571500" cy="24765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8985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BE33FA-BC89-3286-CAC1-7AC3BF651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0350" y="991875"/>
            <a:ext cx="7162800" cy="1325563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tx2"/>
                </a:solidFill>
                <a:highlight>
                  <a:srgbClr val="FFFF00"/>
                </a:highlight>
              </a:rPr>
              <a:t>館際合作部分</a:t>
            </a:r>
            <a:br>
              <a:rPr lang="en-US" altLang="zh-TW" dirty="0">
                <a:solidFill>
                  <a:schemeClr val="tx2"/>
                </a:solidFill>
                <a:highlight>
                  <a:srgbClr val="FFFF00"/>
                </a:highlight>
              </a:rPr>
            </a:br>
            <a:r>
              <a:rPr lang="zh-TW" altLang="en-US" dirty="0">
                <a:solidFill>
                  <a:schemeClr val="tx2"/>
                </a:solidFill>
                <a:highlight>
                  <a:srgbClr val="FFFF00"/>
                </a:highlight>
              </a:rPr>
              <a:t>（ 館）</a:t>
            </a:r>
            <a:r>
              <a:rPr lang="en-US" altLang="zh-TW" dirty="0">
                <a:solidFill>
                  <a:schemeClr val="tx2"/>
                </a:solidFill>
                <a:highlight>
                  <a:srgbClr val="FFFF00"/>
                </a:highlight>
              </a:rPr>
              <a:t>—</a:t>
            </a:r>
            <a:r>
              <a:rPr lang="zh-TW" altLang="en-US" dirty="0">
                <a:solidFill>
                  <a:schemeClr val="tx2"/>
                </a:solidFill>
                <a:highlight>
                  <a:srgbClr val="FFFF00"/>
                </a:highlight>
              </a:rPr>
              <a:t>（館）的服務</a:t>
            </a: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E4A8BA35-8EDC-77CF-583D-FD464B5FAD43}"/>
              </a:ext>
            </a:extLst>
          </p:cNvPr>
          <p:cNvSpPr txBox="1">
            <a:spLocks/>
          </p:cNvSpPr>
          <p:nvPr/>
        </p:nvSpPr>
        <p:spPr>
          <a:xfrm>
            <a:off x="381000" y="288825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TW" altLang="en-US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996464C6-1CD2-E57C-497C-AF255D14EBEE}"/>
              </a:ext>
            </a:extLst>
          </p:cNvPr>
          <p:cNvSpPr txBox="1">
            <a:spLocks/>
          </p:cNvSpPr>
          <p:nvPr/>
        </p:nvSpPr>
        <p:spPr>
          <a:xfrm>
            <a:off x="1009650" y="3551040"/>
            <a:ext cx="10515600" cy="2539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9300" b="1" dirty="0">
                <a:latin typeface="+mj-ea"/>
              </a:rPr>
              <a:t>1.</a:t>
            </a:r>
            <a:r>
              <a:rPr lang="zh-TW" altLang="en-US" sz="14400" b="1" dirty="0">
                <a:latin typeface="+mj-ea"/>
              </a:rPr>
              <a:t>目前只限有合作的神學院圖書館</a:t>
            </a:r>
            <a:endParaRPr lang="en-US" altLang="zh-TW" sz="14400" b="1" dirty="0">
              <a:latin typeface="+mj-ea"/>
            </a:endParaRPr>
          </a:p>
          <a:p>
            <a:endParaRPr lang="en-US" altLang="zh-TW" sz="14400" b="1" dirty="0">
              <a:latin typeface="+mj-ea"/>
            </a:endParaRPr>
          </a:p>
          <a:p>
            <a:r>
              <a:rPr lang="en-US" altLang="zh-TW" sz="14400" b="1" dirty="0">
                <a:latin typeface="+mj-ea"/>
              </a:rPr>
              <a:t>2.</a:t>
            </a:r>
            <a:r>
              <a:rPr lang="zh-TW" altLang="en-US" sz="14400" b="1" dirty="0">
                <a:latin typeface="+mj-ea"/>
              </a:rPr>
              <a:t> 其他大專院校圖書館必須來圖書館申請對方館的</a:t>
            </a:r>
            <a:endParaRPr lang="en-US" altLang="zh-TW" sz="14400" b="1" dirty="0">
              <a:latin typeface="+mj-ea"/>
            </a:endParaRPr>
          </a:p>
          <a:p>
            <a:endParaRPr lang="en-US" altLang="zh-TW" sz="14400" b="1" dirty="0">
              <a:latin typeface="+mj-ea"/>
            </a:endParaRPr>
          </a:p>
          <a:p>
            <a:r>
              <a:rPr lang="zh-TW" altLang="en-US" sz="14400" b="1" dirty="0">
                <a:latin typeface="+mj-ea"/>
              </a:rPr>
              <a:t>圖書證。</a:t>
            </a:r>
            <a:endParaRPr lang="en-US" altLang="zh-TW" sz="14400" b="1" dirty="0">
              <a:latin typeface="+mj-ea"/>
            </a:endParaRPr>
          </a:p>
          <a:p>
            <a:endParaRPr lang="zh-TW" altLang="en-US" dirty="0"/>
          </a:p>
        </p:txBody>
      </p:sp>
      <p:pic>
        <p:nvPicPr>
          <p:cNvPr id="6" name="圖片 5" descr="有標誌的卡通蜜蜂">
            <a:extLst>
              <a:ext uri="{FF2B5EF4-FFF2-40B4-BE49-F238E27FC236}">
                <a16:creationId xmlns:a16="http://schemas.microsoft.com/office/drawing/2014/main" id="{5C22B7A7-8396-08DF-0E96-2E9248E85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767753"/>
            <a:ext cx="2305050" cy="1773808"/>
          </a:xfrm>
          <a:prstGeom prst="rect">
            <a:avLst/>
          </a:prstGeom>
        </p:spPr>
      </p:pic>
      <p:sp>
        <p:nvSpPr>
          <p:cNvPr id="9" name="星形: 七角 8">
            <a:extLst>
              <a:ext uri="{FF2B5EF4-FFF2-40B4-BE49-F238E27FC236}">
                <a16:creationId xmlns:a16="http://schemas.microsoft.com/office/drawing/2014/main" id="{30513D48-2E96-393E-3917-292F08368DF6}"/>
              </a:ext>
            </a:extLst>
          </p:cNvPr>
          <p:cNvSpPr/>
          <p:nvPr/>
        </p:nvSpPr>
        <p:spPr>
          <a:xfrm>
            <a:off x="495300" y="3750156"/>
            <a:ext cx="552450" cy="341625"/>
          </a:xfrm>
          <a:prstGeom prst="star7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0073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44534B44-8A38-46BA-883F-93D7751E2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725" y="-333375"/>
            <a:ext cx="9305925" cy="706755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44926F10-2FFE-09B2-FAE8-7EF2EA489AA4}"/>
              </a:ext>
            </a:extLst>
          </p:cNvPr>
          <p:cNvSpPr txBox="1"/>
          <p:nvPr/>
        </p:nvSpPr>
        <p:spPr>
          <a:xfrm>
            <a:off x="374987" y="552450"/>
            <a:ext cx="1015663" cy="60388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3600" dirty="0">
                <a:highlight>
                  <a:srgbClr val="FFFF00"/>
                </a:highlight>
              </a:rPr>
              <a:t>請 記 得 來 館 填 寫 申 請 單</a:t>
            </a:r>
            <a:endParaRPr lang="en-US" altLang="zh-TW" sz="3600" b="1" dirty="0">
              <a:highlight>
                <a:srgbClr val="FFFF00"/>
              </a:highlight>
            </a:endParaRPr>
          </a:p>
          <a:p>
            <a:endParaRPr lang="zh-TW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315701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FBB37860-C364-15B0-1DBC-E0903BE99408}"/>
              </a:ext>
            </a:extLst>
          </p:cNvPr>
          <p:cNvSpPr txBox="1"/>
          <p:nvPr/>
        </p:nvSpPr>
        <p:spPr>
          <a:xfrm>
            <a:off x="428625" y="763697"/>
            <a:ext cx="10848976" cy="5926238"/>
          </a:xfrm>
          <a:prstGeom prst="rect">
            <a:avLst/>
          </a:prstGeom>
          <a:ln w="3810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ts val="2500"/>
              </a:lnSpc>
              <a:spcBef>
                <a:spcPts val="600"/>
              </a:spcBef>
            </a:pPr>
            <a:r>
              <a:rPr lang="en-US" altLang="zh-TW" sz="1800" b="1" u="none" strike="noStrike" kern="100" dirty="0">
                <a:solidFill>
                  <a:srgbClr val="0563C1"/>
                </a:solidFill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•</a:t>
            </a:r>
            <a:r>
              <a:rPr lang="en-US" altLang="zh-TW" sz="3200" b="1" u="none" strike="noStrike" kern="100" dirty="0" err="1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全國文獻傳遞服務（NDDS</a:t>
            </a:r>
            <a:r>
              <a:rPr lang="en-US" altLang="zh-TW" sz="3200" b="1" u="none" strike="noStrike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)</a:t>
            </a:r>
            <a:endParaRPr lang="en-US" altLang="zh-TW" sz="3200" b="1" u="none" strike="noStrike" kern="100" dirty="0">
              <a:solidFill>
                <a:srgbClr val="FF0000"/>
              </a:solidFill>
              <a:effectLst/>
              <a:latin typeface="標楷體" panose="03000509000000000000" pitchFamily="65" charset="-12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  <a:spcBef>
                <a:spcPts val="600"/>
              </a:spcBef>
            </a:pPr>
            <a:br>
              <a:rPr lang="en-US" altLang="zh-TW" sz="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r>
              <a:rPr lang="zh-TW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主要針對全國大專院校提供圖書館間文獻複印、圖書互借之館際合作服務系統，目標在達到圖書館間期刊、圖書等資源的流通，資源分享的目的。</a:t>
            </a:r>
            <a:br>
              <a:rPr lang="en-US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服務對象</a:t>
            </a:r>
            <a:r>
              <a:rPr lang="en-US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: </a:t>
            </a:r>
            <a:r>
              <a:rPr lang="zh-TW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本服務提供本校編制內專任教職員工及在學學生。</a:t>
            </a:r>
            <a:br>
              <a:rPr lang="en-US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zh-TW" sz="2000" kern="100" dirty="0">
                <a:solidFill>
                  <a:srgbClr val="3300FF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第一次使用的讀者，請先點選系統首頁右側「申請帳號」，進入後填表送出，約需</a:t>
            </a:r>
            <a:r>
              <a:rPr lang="en-US" altLang="zh-TW" sz="2000" kern="100" dirty="0">
                <a:solidFill>
                  <a:srgbClr val="3300FF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1~2</a:t>
            </a:r>
            <a:r>
              <a:rPr lang="zh-TW" altLang="zh-TW" sz="2000" kern="100" dirty="0">
                <a:solidFill>
                  <a:srgbClr val="3300FF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個工作天。亦可詳讀下列讀者使用手冊。</a:t>
            </a:r>
            <a:br>
              <a:rPr lang="en-US" altLang="zh-TW" sz="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3.申請流程:</a:t>
            </a:r>
            <a:br>
              <a:rPr lang="en-US" altLang="zh-TW" sz="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2000" kern="100" dirty="0" err="1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a.查詢本館</a:t>
            </a:r>
            <a:r>
              <a:rPr lang="en-US" altLang="zh-TW" sz="2000" u="none" strike="noStrike" kern="100" dirty="0" err="1">
                <a:solidFill>
                  <a:srgbClr val="D354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館藏目錄</a:t>
            </a:r>
            <a:r>
              <a:rPr lang="en-US" altLang="zh-TW" sz="2000" kern="100" dirty="0" err="1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，確認本館無法提供所需圖書</a:t>
            </a:r>
            <a:r>
              <a:rPr lang="en-US" altLang="zh-TW" sz="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br>
              <a:rPr lang="en-US" altLang="zh-TW" sz="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2000" kern="100" dirty="0" err="1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b.利用系統內查詢國內有所需圖書的圖書館</a:t>
            </a:r>
            <a:r>
              <a:rPr lang="en-US" altLang="zh-TW" sz="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br>
              <a:rPr lang="en-US" altLang="zh-TW" sz="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2000" kern="100" dirty="0" err="1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c.提出申請：決定好欲借閱書籍的圖書館後，進入NDDS</a:t>
            </a:r>
            <a:r>
              <a:rPr lang="en-US" altLang="zh-TW" sz="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 </a:t>
            </a:r>
            <a:r>
              <a:rPr lang="en-US" altLang="zh-TW" sz="2000" kern="100" dirty="0" err="1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系統登入後，依序選擇提出申請</a:t>
            </a:r>
            <a:r>
              <a:rPr lang="en-US" altLang="zh-TW" sz="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br>
              <a:rPr lang="en-US" altLang="zh-TW" sz="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2000" kern="100" dirty="0" err="1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d.接獲E-Mail取件通知後，至圖書館一樓流通櫃台繳款取件</a:t>
            </a:r>
            <a:r>
              <a:rPr lang="en-US" altLang="zh-TW" sz="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br>
              <a:rPr lang="en-US" altLang="zh-TW" sz="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2000" kern="100" dirty="0" err="1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e.於到期日前，將該書歸還至圖書館。若有逾期，需支付滯納金</a:t>
            </a:r>
            <a:r>
              <a:rPr lang="en-US" altLang="zh-TW" sz="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br>
              <a:rPr lang="en-US" altLang="zh-TW" sz="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br>
              <a:rPr lang="en-US" altLang="zh-TW" sz="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MS Mincho" panose="02020609040205080304" pitchFamily="49" charset="-128"/>
              </a:rPr>
              <a:t>►</a:t>
            </a:r>
            <a:r>
              <a:rPr lang="zh-TW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微軟正黑體" panose="020B0604030504040204" pitchFamily="34" charset="-120"/>
              </a:rPr>
              <a:t>讀者使用指</a:t>
            </a:r>
            <a:r>
              <a:rPr lang="zh-TW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MS Mincho" panose="02020609040205080304" pitchFamily="49" charset="-128"/>
              </a:rPr>
              <a:t>引</a:t>
            </a:r>
            <a:br>
              <a:rPr lang="en-US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MS Mincho" panose="02020609040205080304" pitchFamily="49" charset="-128"/>
              </a:rPr>
            </a:br>
            <a:r>
              <a:rPr lang="en-US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MS Mincho" panose="02020609040205080304" pitchFamily="49" charset="-128"/>
              </a:rPr>
              <a:t>A. </a:t>
            </a:r>
            <a:r>
              <a:rPr lang="zh-TW" altLang="zh-TW" sz="2000" u="none" strike="noStrike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MS Mincho" panose="02020609040205080304" pitchFamily="49" charset="-128"/>
                <a:hlinkClick r:id="rId4"/>
              </a:rPr>
              <a:t>NDDS </a:t>
            </a:r>
            <a:r>
              <a:rPr lang="en-US" altLang="zh-TW" sz="2000" u="none" strike="noStrike" kern="10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MS Mincho" panose="02020609040205080304" pitchFamily="49" charset="-128"/>
                <a:hlinkClick r:id="rId4"/>
              </a:rPr>
              <a:t>讀者使用手冊</a:t>
            </a:r>
            <a:r>
              <a:rPr lang="zh-TW" altLang="zh-TW" sz="2000" u="none" strike="noStrike" kern="1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MS Mincho" panose="02020609040205080304" pitchFamily="49" charset="-128"/>
                <a:hlinkClick r:id="rId4"/>
              </a:rPr>
              <a:t> User Guide</a:t>
            </a:r>
            <a:r>
              <a:rPr lang="en-US" altLang="zh-TW" sz="2000" kern="100" dirty="0">
                <a:solidFill>
                  <a:srgbClr val="D35400"/>
                </a:solidFill>
                <a:effectLst/>
                <a:latin typeface="標楷體" panose="03000509000000000000" pitchFamily="65" charset="-120"/>
                <a:ea typeface="MS Mincho" panose="02020609040205080304" pitchFamily="49" charset="-128"/>
                <a:cs typeface="MS Mincho" panose="02020609040205080304" pitchFamily="49" charset="-128"/>
              </a:rPr>
              <a:t> </a:t>
            </a:r>
            <a:r>
              <a:rPr lang="en-US" altLang="zh-TW" sz="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 </a:t>
            </a:r>
            <a:br>
              <a:rPr lang="en-US" altLang="zh-TW" sz="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B. </a:t>
            </a:r>
            <a:r>
              <a:rPr lang="en-US" altLang="zh-TW" sz="2000" u="none" strike="noStrike" kern="100" dirty="0" err="1">
                <a:solidFill>
                  <a:srgbClr val="D354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  <a:hlinkClick r:id="rId5"/>
              </a:rPr>
              <a:t>常見問題</a:t>
            </a:r>
            <a:r>
              <a:rPr lang="en-US" altLang="zh-TW" sz="2000" u="none" strike="noStrike" kern="100" dirty="0">
                <a:solidFill>
                  <a:srgbClr val="D354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  <a:hlinkClick r:id="rId5"/>
              </a:rPr>
              <a:t> FAQ</a:t>
            </a:r>
            <a:br>
              <a:rPr lang="zh-TW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【洽館員郭小姐，</a:t>
            </a:r>
            <a:r>
              <a:rPr lang="en-US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06-2371291</a:t>
            </a:r>
            <a:r>
              <a:rPr lang="zh-TW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轉</a:t>
            </a:r>
            <a:r>
              <a:rPr lang="en-US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5002 </a:t>
            </a:r>
            <a:r>
              <a:rPr lang="zh-TW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或</a:t>
            </a:r>
            <a:r>
              <a:rPr lang="en-US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0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E-mail:emily@ttcs.edu.tw</a:t>
            </a:r>
            <a:r>
              <a:rPr lang="zh-TW" altLang="zh-TW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】</a:t>
            </a:r>
            <a:endParaRPr lang="zh-TW" altLang="zh-TW" sz="20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11" name="圖片 10" descr="有鉛筆的卡通蜜蜂">
            <a:extLst>
              <a:ext uri="{FF2B5EF4-FFF2-40B4-BE49-F238E27FC236}">
                <a16:creationId xmlns:a16="http://schemas.microsoft.com/office/drawing/2014/main" id="{EDF934DA-B16C-2017-355E-E034A40D45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417" y="4506602"/>
            <a:ext cx="1895158" cy="203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4357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螢幕擷取畫面, 軟體, 電腦圖示 的圖片&#10;&#10;自動產生的描述">
            <a:extLst>
              <a:ext uri="{FF2B5EF4-FFF2-40B4-BE49-F238E27FC236}">
                <a16:creationId xmlns:a16="http://schemas.microsoft.com/office/drawing/2014/main" id="{EB1346B1-C7BD-FD35-1E4D-C04BB3ED0A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0" y="0"/>
            <a:ext cx="11934825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55CFE222-AD1C-43BB-89D8-678814D67E61}"/>
              </a:ext>
            </a:extLst>
          </p:cNvPr>
          <p:cNvSpPr/>
          <p:nvPr/>
        </p:nvSpPr>
        <p:spPr>
          <a:xfrm>
            <a:off x="0" y="95250"/>
            <a:ext cx="11687175" cy="1905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2FE0E4A4-2898-03D0-8411-B0415ACA84E5}"/>
              </a:ext>
            </a:extLst>
          </p:cNvPr>
          <p:cNvSpPr txBox="1"/>
          <p:nvPr/>
        </p:nvSpPr>
        <p:spPr>
          <a:xfrm>
            <a:off x="4252911" y="2419350"/>
            <a:ext cx="3719513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/>
              <a:t>全國文獻傳遞服務 網站</a:t>
            </a:r>
          </a:p>
        </p:txBody>
      </p:sp>
    </p:spTree>
    <p:extLst>
      <p:ext uri="{BB962C8B-B14F-4D97-AF65-F5344CB8AC3E}">
        <p14:creationId xmlns:p14="http://schemas.microsoft.com/office/powerpoint/2010/main" val="11798005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框架 1">
            <a:extLst>
              <a:ext uri="{FF2B5EF4-FFF2-40B4-BE49-F238E27FC236}">
                <a16:creationId xmlns:a16="http://schemas.microsoft.com/office/drawing/2014/main" id="{98979AC0-64A8-8206-327C-E7ABA0C13405}"/>
              </a:ext>
            </a:extLst>
          </p:cNvPr>
          <p:cNvSpPr/>
          <p:nvPr/>
        </p:nvSpPr>
        <p:spPr>
          <a:xfrm>
            <a:off x="1009650" y="1562100"/>
            <a:ext cx="9477375" cy="3781425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3F60D1D1-FB4C-4929-54C2-831495667574}"/>
              </a:ext>
            </a:extLst>
          </p:cNvPr>
          <p:cNvSpPr txBox="1"/>
          <p:nvPr/>
        </p:nvSpPr>
        <p:spPr>
          <a:xfrm>
            <a:off x="2019300" y="3037313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/>
              <a:t>借閱相關規則及注意事項</a:t>
            </a:r>
          </a:p>
        </p:txBody>
      </p:sp>
      <p:pic>
        <p:nvPicPr>
          <p:cNvPr id="5" name="圖形 4" descr="徽章 (全新) 以實心填滿">
            <a:extLst>
              <a:ext uri="{FF2B5EF4-FFF2-40B4-BE49-F238E27FC236}">
                <a16:creationId xmlns:a16="http://schemas.microsoft.com/office/drawing/2014/main" id="{DF9D0870-D58F-C83B-2F08-8B74170D9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52575" y="212291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334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C3E12CA-8494-4AF5-48B6-DAD38C964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239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6C55C7C9-ED1C-FF56-5DB7-2BE8BBAB3D39}"/>
              </a:ext>
            </a:extLst>
          </p:cNvPr>
          <p:cNvSpPr txBox="1"/>
          <p:nvPr/>
        </p:nvSpPr>
        <p:spPr>
          <a:xfrm>
            <a:off x="1543050" y="1106986"/>
            <a:ext cx="8763000" cy="46440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28600" indent="-228600" algn="ctr"/>
            <a:r>
              <a:rPr lang="zh-TW" altLang="en-US" sz="3600" b="0" i="0" u="none" strike="noStrike" dirty="0">
                <a:solidFill>
                  <a:srgbClr val="FF0000"/>
                </a:solidFill>
                <a:effectLst/>
                <a:latin typeface="華康正顏楷體W5(P)" panose="03000500000000000000" pitchFamily="66" charset="-120"/>
                <a:ea typeface="華康正顏楷體W5(P)" panose="03000500000000000000" pitchFamily="66" charset="-120"/>
              </a:rPr>
              <a:t>展示的新書可以馬上外借嗎？</a:t>
            </a:r>
            <a:endParaRPr lang="en-US" altLang="zh-TW" sz="3600" b="0" i="0" u="none" strike="noStrike" dirty="0">
              <a:solidFill>
                <a:srgbClr val="FF0000"/>
              </a:solidFill>
              <a:effectLst/>
              <a:latin typeface="華康正顏楷體W5(P)" panose="03000500000000000000" pitchFamily="66" charset="-120"/>
              <a:ea typeface="華康正顏楷體W5(P)" panose="03000500000000000000" pitchFamily="66" charset="-120"/>
            </a:endParaRPr>
          </a:p>
          <a:p>
            <a:pPr marL="228600" indent="-228600" algn="ctr"/>
            <a:endParaRPr lang="en-US" altLang="zh-TW" sz="2400" dirty="0">
              <a:solidFill>
                <a:schemeClr val="tx2"/>
              </a:solidFill>
              <a:latin typeface="華康正顏楷體W5(P)" panose="03000500000000000000" pitchFamily="66" charset="-120"/>
              <a:ea typeface="華康正顏楷體W5(P)" panose="03000500000000000000" pitchFamily="66" charset="-120"/>
            </a:endParaRPr>
          </a:p>
          <a:p>
            <a:pPr marL="228600" indent="-228600" algn="l"/>
            <a:endParaRPr lang="zh-TW" altLang="en-US" sz="2400" b="0" i="0" dirty="0">
              <a:solidFill>
                <a:schemeClr val="tx2"/>
              </a:solidFill>
              <a:effectLst/>
              <a:latin typeface="華康正顏楷體W5(P)" panose="03000500000000000000" pitchFamily="66" charset="-120"/>
              <a:ea typeface="華康正顏楷體W5(P)" panose="03000500000000000000" pitchFamily="66" charset="-120"/>
            </a:endParaRPr>
          </a:p>
          <a:p>
            <a:pPr marL="220980" indent="6350" algn="l">
              <a:lnSpc>
                <a:spcPct val="150000"/>
              </a:lnSpc>
            </a:pPr>
            <a:r>
              <a:rPr lang="zh-TW" altLang="en-US" sz="2400" b="0" i="0" dirty="0">
                <a:solidFill>
                  <a:schemeClr val="tx2"/>
                </a:solidFill>
                <a:effectLst/>
                <a:latin typeface="華康正顏楷體W5(P)" panose="03000500000000000000" pitchFamily="66" charset="-120"/>
                <a:ea typeface="華康正顏楷體W5(P)" panose="03000500000000000000" pitchFamily="66" charset="-120"/>
              </a:rPr>
              <a:t>新書展示架上的圖書展示期為</a:t>
            </a:r>
            <a:r>
              <a:rPr lang="en-US" altLang="zh-TW" sz="2400" b="0" i="0" dirty="0">
                <a:solidFill>
                  <a:schemeClr val="tx2"/>
                </a:solidFill>
                <a:effectLst/>
                <a:latin typeface="華康正顏楷體W5(P)" panose="03000500000000000000" pitchFamily="66" charset="-120"/>
                <a:ea typeface="華康正顏楷體W5(P)" panose="03000500000000000000" pitchFamily="66" charset="-120"/>
              </a:rPr>
              <a:t>2</a:t>
            </a:r>
            <a:r>
              <a:rPr lang="zh-TW" altLang="en-US" sz="2400" b="0" i="0" dirty="0">
                <a:solidFill>
                  <a:schemeClr val="tx2"/>
                </a:solidFill>
                <a:effectLst/>
                <a:latin typeface="華康正顏楷體W5(P)" panose="03000500000000000000" pitchFamily="66" charset="-120"/>
                <a:ea typeface="華康正顏楷體W5(P)" panose="03000500000000000000" pitchFamily="66" charset="-120"/>
              </a:rPr>
              <a:t>個禮拜，展示下架之後可借閱。展示期間可先於網路上透過圖書館系統自行預約，展示下架之後開始借閱。（預約時請注意自己的預約序號，下架時依照預約序號借閱）</a:t>
            </a:r>
          </a:p>
          <a:p>
            <a:pPr indent="222250" algn="l">
              <a:lnSpc>
                <a:spcPct val="150000"/>
              </a:lnSpc>
            </a:pPr>
            <a:r>
              <a:rPr lang="zh-TW" altLang="en-US" sz="2400" b="0" i="0" dirty="0">
                <a:solidFill>
                  <a:schemeClr val="tx2"/>
                </a:solidFill>
                <a:effectLst/>
                <a:latin typeface="華康正顏楷體W5(P)" panose="03000500000000000000" pitchFamily="66" charset="-120"/>
                <a:ea typeface="華康正顏楷體W5(P)" panose="03000500000000000000" pitchFamily="66" charset="-120"/>
              </a:rPr>
              <a:t>請</a:t>
            </a:r>
            <a:r>
              <a:rPr lang="zh-TW" altLang="en-US" sz="2400" b="0" i="0" dirty="0">
                <a:solidFill>
                  <a:srgbClr val="FF0000"/>
                </a:solidFill>
                <a:effectLst/>
                <a:latin typeface="華康正顏楷體W5(P)" panose="03000500000000000000" pitchFamily="66" charset="-120"/>
                <a:ea typeface="華康正顏楷體W5(P)" panose="03000500000000000000" pitchFamily="66" charset="-120"/>
              </a:rPr>
              <a:t>於</a:t>
            </a:r>
            <a:r>
              <a:rPr lang="zh-TW" altLang="en-US" sz="2400" b="0" i="0" u="sng" dirty="0">
                <a:solidFill>
                  <a:srgbClr val="FF0000"/>
                </a:solidFill>
                <a:effectLst/>
                <a:latin typeface="華康正顏楷體W5(P)" panose="03000500000000000000" pitchFamily="66" charset="-120"/>
                <a:ea typeface="華康正顏楷體W5(P)" panose="03000500000000000000" pitchFamily="66" charset="-120"/>
              </a:rPr>
              <a:t>新書資料</a:t>
            </a:r>
            <a:r>
              <a:rPr lang="zh-TW" altLang="en-US" sz="2400" b="0" i="0" u="none" strike="noStrike" dirty="0">
                <a:solidFill>
                  <a:schemeClr val="tx2"/>
                </a:solidFill>
                <a:effectLst/>
                <a:latin typeface="華康正顏楷體W5(P)" panose="03000500000000000000" pitchFamily="66" charset="-120"/>
                <a:ea typeface="華康正顏楷體W5(P)" panose="03000500000000000000" pitchFamily="66" charset="-120"/>
              </a:rPr>
              <a:t>查詢</a:t>
            </a:r>
            <a:r>
              <a:rPr lang="zh-TW" altLang="en-US" sz="2400" b="0" i="0" dirty="0">
                <a:solidFill>
                  <a:schemeClr val="tx2"/>
                </a:solidFill>
                <a:effectLst/>
                <a:latin typeface="華康正顏楷體W5(P)" panose="03000500000000000000" pitchFamily="66" charset="-120"/>
                <a:ea typeface="華康正顏楷體W5(P)" panose="03000500000000000000" pitchFamily="66" charset="-120"/>
              </a:rPr>
              <a:t>您所欲預約之書籍，點選「預約」，登入後即可顯示預約之順序。</a:t>
            </a:r>
          </a:p>
        </p:txBody>
      </p:sp>
      <p:pic>
        <p:nvPicPr>
          <p:cNvPr id="4" name="圖片 3" descr="有指標的卡通蜜蜂">
            <a:extLst>
              <a:ext uri="{FF2B5EF4-FFF2-40B4-BE49-F238E27FC236}">
                <a16:creationId xmlns:a16="http://schemas.microsoft.com/office/drawing/2014/main" id="{3697DD92-1481-F718-7ABF-320E82BC86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55" y="190500"/>
            <a:ext cx="2005389" cy="226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9791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DE2287F7-A167-EEF9-A198-0D27345F63E4}"/>
              </a:ext>
            </a:extLst>
          </p:cNvPr>
          <p:cNvSpPr txBox="1"/>
          <p:nvPr/>
        </p:nvSpPr>
        <p:spPr>
          <a:xfrm>
            <a:off x="1219199" y="1006465"/>
            <a:ext cx="10277476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ctr"/>
            <a:r>
              <a:rPr lang="zh-TW" altLang="en-US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zh-TW" alt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如何辦理圖書預約？</a:t>
            </a:r>
            <a:endParaRPr lang="en-US" altLang="zh-TW" sz="2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228600" indent="-228600" algn="ctr"/>
            <a:endParaRPr lang="zh-TW" altLang="en-US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1219200" indent="-988060"/>
            <a:r>
              <a:rPr lang="en-US" altLang="zh-TW" sz="2800" dirty="0">
                <a:solidFill>
                  <a:srgbClr val="000000"/>
                </a:solidFill>
                <a:latin typeface="Arial" panose="020B0604020202020204" pitchFamily="34" charset="0"/>
              </a:rPr>
              <a:t>(1)</a:t>
            </a:r>
            <a:r>
              <a:rPr lang="zh-TW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外借中的圖書</a:t>
            </a: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才可以辦理預約。</a:t>
            </a:r>
            <a:endParaRPr lang="zh-TW" altLang="en-US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91160" indent="-160020"/>
            <a:r>
              <a:rPr lang="en-US" altLang="zh-TW" sz="2800" dirty="0">
                <a:solidFill>
                  <a:srgbClr val="000000"/>
                </a:solidFill>
                <a:latin typeface="Arial" panose="020B0604020202020204" pitchFamily="34" charset="0"/>
              </a:rPr>
              <a:t>(2)</a:t>
            </a: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讀者可利用本館「館藏查詢系統」辦理線上預約或洽館員辦理。</a:t>
            </a:r>
            <a:b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線上預約方式：</a:t>
            </a:r>
            <a:b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請至</a:t>
            </a:r>
            <a:r>
              <a:rPr lang="zh-TW" altLang="en-US" sz="2800" u="sng" dirty="0">
                <a:solidFill>
                  <a:srgbClr val="FF0000"/>
                </a:solidFill>
                <a:latin typeface="Arial" panose="020B0604020202020204" pitchFamily="34" charset="0"/>
              </a:rPr>
              <a:t>館藏查詢系統</a:t>
            </a: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查詢您欲借閱之書籍，圖書狀況若顯示為流通中，請點選「預約」，再填寫讀者證號及密碼後，點選「預約」即可。</a:t>
            </a:r>
            <a:endParaRPr lang="zh-TW" altLang="en-US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00050" indent="-168910"/>
            <a:r>
              <a:rPr lang="en-US" altLang="zh-TW" sz="2800" dirty="0">
                <a:solidFill>
                  <a:srgbClr val="000000"/>
                </a:solidFill>
                <a:latin typeface="Arial" panose="020B0604020202020204" pitchFamily="34" charset="0"/>
              </a:rPr>
              <a:t>(3)</a:t>
            </a: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自預約之圖書資料歸還到館當日起計算，圖書館</a:t>
            </a:r>
            <a:r>
              <a:rPr lang="zh-TW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保留期限為</a:t>
            </a:r>
            <a:r>
              <a:rPr lang="en-US" altLang="zh-TW" sz="2800" b="1" dirty="0">
                <a:solidFill>
                  <a:srgbClr val="FF0000"/>
                </a:solidFill>
                <a:latin typeface="Arial" panose="020B0604020202020204" pitchFamily="34" charset="0"/>
              </a:rPr>
              <a:t>7</a:t>
            </a:r>
            <a:r>
              <a:rPr lang="zh-TW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天</a:t>
            </a:r>
            <a:r>
              <a:rPr lang="zh-TW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。本館將以電子郵件通知預約人於保留期限內，到圖書館取書，逾期取消該次預約借閱之權利。</a:t>
            </a:r>
            <a:endParaRPr lang="zh-TW" altLang="en-US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r"/>
            <a:endParaRPr lang="zh-TW" altLang="en-US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4" name="圖片 3" descr="有指標的卡通蜜蜂">
            <a:extLst>
              <a:ext uri="{FF2B5EF4-FFF2-40B4-BE49-F238E27FC236}">
                <a16:creationId xmlns:a16="http://schemas.microsoft.com/office/drawing/2014/main" id="{1A072FB7-5B4F-CFEC-9730-BE138B684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" y="311557"/>
            <a:ext cx="2005389" cy="226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0811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82C8A295-6C6F-2884-89E7-B80A01593070}"/>
              </a:ext>
            </a:extLst>
          </p:cNvPr>
          <p:cNvSpPr txBox="1"/>
          <p:nvPr/>
        </p:nvSpPr>
        <p:spPr>
          <a:xfrm>
            <a:off x="1452563" y="1771650"/>
            <a:ext cx="8529637" cy="4424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ctr"/>
            <a:r>
              <a:rPr lang="zh-TW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書籍尚未到期 </a:t>
            </a:r>
            <a:r>
              <a:rPr lang="zh-TW" altLang="en-US" sz="3600" b="1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還可以續借嗎？</a:t>
            </a:r>
            <a:endParaRPr lang="en-US" altLang="zh-TW" sz="3600" b="1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228600" indent="-228600" algn="l"/>
            <a:endParaRPr lang="zh-TW" altLang="en-US" sz="36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231140" indent="-2540">
              <a:lnSpc>
                <a:spcPct val="150000"/>
              </a:lnSpc>
            </a:pPr>
            <a:r>
              <a:rPr lang="zh-TW" alt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您所借閱之書籍</a:t>
            </a:r>
            <a:r>
              <a:rPr lang="zh-TW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需續借</a:t>
            </a:r>
            <a:r>
              <a:rPr lang="zh-TW" alt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，</a:t>
            </a:r>
            <a:r>
              <a:rPr lang="zh-TW" altLang="en-US" sz="3600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若無人預約，</a:t>
            </a:r>
            <a:r>
              <a:rPr lang="zh-TW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可</a:t>
            </a:r>
            <a:r>
              <a:rPr lang="zh-TW" alt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自行於網路續借</a:t>
            </a:r>
            <a:r>
              <a:rPr lang="en-US" altLang="zh-TW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zh-TW" alt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續借限制</a:t>
            </a:r>
            <a:r>
              <a:rPr lang="en-US" altLang="zh-TW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zh-TW" alt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次</a:t>
            </a:r>
            <a:r>
              <a:rPr lang="en-US" altLang="zh-TW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</a:t>
            </a:r>
            <a:r>
              <a:rPr lang="zh-TW" alt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。</a:t>
            </a:r>
            <a:endParaRPr lang="en-US" altLang="zh-TW" sz="36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31140" indent="-2540">
              <a:lnSpc>
                <a:spcPct val="150000"/>
              </a:lnSpc>
            </a:pPr>
            <a:r>
              <a:rPr lang="zh-TW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* 若超過兩次需來櫃台或打電話由圖書館為你辦理書籍續借</a:t>
            </a:r>
            <a:r>
              <a:rPr lang="zh-TW" alt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。</a:t>
            </a:r>
            <a:endParaRPr lang="zh-TW" altLang="en-US" sz="36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026" name="Picture 2" descr="在您問問題前.... - 闕小豪">
            <a:extLst>
              <a:ext uri="{FF2B5EF4-FFF2-40B4-BE49-F238E27FC236}">
                <a16:creationId xmlns:a16="http://schemas.microsoft.com/office/drawing/2014/main" id="{BC523B11-859E-21F1-22EC-9BF1D8CB1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452438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形 3" descr="蘋果 以實心填滿">
            <a:extLst>
              <a:ext uri="{FF2B5EF4-FFF2-40B4-BE49-F238E27FC236}">
                <a16:creationId xmlns:a16="http://schemas.microsoft.com/office/drawing/2014/main" id="{6726CBD9-3DE6-E034-ED39-98FA637B3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95400" y="44767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769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82C8A295-6C6F-2884-89E7-B80A01593070}"/>
              </a:ext>
            </a:extLst>
          </p:cNvPr>
          <p:cNvSpPr txBox="1"/>
          <p:nvPr/>
        </p:nvSpPr>
        <p:spPr>
          <a:xfrm>
            <a:off x="1042987" y="1705049"/>
            <a:ext cx="8529637" cy="4424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ctr"/>
            <a:r>
              <a:rPr lang="zh-TW" altLang="en-US" sz="3600" b="1" i="1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書已經過期還可以續借嗎？</a:t>
            </a:r>
            <a:endParaRPr lang="en-US" altLang="zh-TW" sz="3600" b="1" i="1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228600" indent="-228600" algn="l"/>
            <a:endParaRPr lang="zh-TW" altLang="en-US" sz="36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231140" indent="-2540" algn="l">
              <a:lnSpc>
                <a:spcPct val="150000"/>
              </a:lnSpc>
            </a:pPr>
            <a:r>
              <a:rPr lang="zh-TW" alt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您所借閱之書籍若已過期，則無法於網路上自行續借。需盡快將書籍歸還，以免逾期罰款。書籍歸還後若無人預約，即可以再次借閱。</a:t>
            </a:r>
            <a:endParaRPr lang="zh-TW" altLang="en-US" sz="36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026" name="Picture 2" descr="在您問問題前.... - 闕小豪">
            <a:extLst>
              <a:ext uri="{FF2B5EF4-FFF2-40B4-BE49-F238E27FC236}">
                <a16:creationId xmlns:a16="http://schemas.microsoft.com/office/drawing/2014/main" id="{BC523B11-859E-21F1-22EC-9BF1D8CB1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6" y="72866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2756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AAF195F3-7443-E24F-A0BF-C1D41CCCEAAA}"/>
              </a:ext>
            </a:extLst>
          </p:cNvPr>
          <p:cNvSpPr txBox="1"/>
          <p:nvPr/>
        </p:nvSpPr>
        <p:spPr>
          <a:xfrm>
            <a:off x="938212" y="850045"/>
            <a:ext cx="9248775" cy="45243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28600" indent="-228600" algn="l"/>
            <a:r>
              <a:rPr lang="zh-TW" altLang="en-US" sz="32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圖書資料逾期未還時怎麼辦？</a:t>
            </a:r>
            <a:endParaRPr lang="en-US" altLang="zh-TW" sz="3200" b="0" i="0" dirty="0">
              <a:solidFill>
                <a:srgbClr val="FF0000"/>
              </a:solidFill>
              <a:effectLst/>
              <a:latin typeface="Arial" panose="020B0604020202020204" pitchFamily="34" charset="0"/>
              <a:ea typeface="文鼎粗隸" panose="02010609010101010101" pitchFamily="49" charset="-120"/>
            </a:endParaRPr>
          </a:p>
          <a:p>
            <a:pPr marL="228600" indent="-228600" algn="l"/>
            <a:b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</a:br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(1)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請儘速至圖書館辦理歸還。</a:t>
            </a:r>
            <a:endParaRPr lang="zh-TW" altLang="en-US" sz="3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文鼎粗隸" panose="02010609010101010101" pitchFamily="49" charset="-120"/>
            </a:endParaRPr>
          </a:p>
          <a:p>
            <a:pPr marL="382270" indent="-151130" algn="l"/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(2)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一般圖書：每逾</a:t>
            </a:r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1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天，</a:t>
            </a:r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1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冊罰</a:t>
            </a:r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10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元。若逾</a:t>
            </a:r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1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個月則停止借書權</a:t>
            </a:r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3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個月。</a:t>
            </a:r>
            <a:endParaRPr lang="zh-TW" altLang="en-US" sz="3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文鼎粗隸" panose="02010609010101010101" pitchFamily="49" charset="-120"/>
            </a:endParaRPr>
          </a:p>
          <a:p>
            <a:pPr marL="382270" indent="-151130" algn="l"/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(3)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特殊圖書（指定參考書）：每逾</a:t>
            </a:r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1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小時罰</a:t>
            </a:r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10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元，逾</a:t>
            </a:r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7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小時即</a:t>
            </a:r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2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倍處罰。</a:t>
            </a:r>
            <a:endParaRPr lang="zh-TW" altLang="en-US" sz="3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文鼎粗隸" panose="02010609010101010101" pitchFamily="49" charset="-120"/>
            </a:endParaRPr>
          </a:p>
          <a:p>
            <a:pPr algn="l"/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     </a:t>
            </a:r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※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如不按上列規定繳納罰款者，即停止借書權利。</a:t>
            </a:r>
            <a:endParaRPr lang="zh-TW" altLang="en-US" sz="3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文鼎粗隸" panose="02010609010101010101" pitchFamily="49" charset="-120"/>
            </a:endParaRPr>
          </a:p>
          <a:p>
            <a:pPr algn="r"/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文鼎粗隸" panose="02010609010101010101" pitchFamily="49" charset="-120"/>
              </a:rPr>
              <a:t>                                                               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       </a:t>
            </a:r>
            <a:endParaRPr lang="zh-TW" altLang="en-US" sz="32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4" name="圖片 3" descr="具有放大鏡的卡通蜜蜂">
            <a:extLst>
              <a:ext uri="{FF2B5EF4-FFF2-40B4-BE49-F238E27FC236}">
                <a16:creationId xmlns:a16="http://schemas.microsoft.com/office/drawing/2014/main" id="{9BF3D3C5-4D23-C385-5584-143E51C80A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4222" y="4045585"/>
            <a:ext cx="2340928" cy="26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2020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5CC11902-B16B-8B19-92F2-7856D5D7A64D}"/>
              </a:ext>
            </a:extLst>
          </p:cNvPr>
          <p:cNvSpPr txBox="1"/>
          <p:nvPr/>
        </p:nvSpPr>
        <p:spPr>
          <a:xfrm>
            <a:off x="1190624" y="1136988"/>
            <a:ext cx="9648826" cy="452431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28600" indent="-228600" algn="l"/>
            <a:r>
              <a:rPr lang="zh-TW" altLang="en-US" sz="32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哪些不可外借之書籍於可以於閉館前半小時前借閱？</a:t>
            </a:r>
            <a:endParaRPr lang="en-US" altLang="zh-TW" sz="3200" b="0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228600" indent="-228600" algn="l"/>
            <a:b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下列書籍，可於閉館前</a:t>
            </a:r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30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分鐘借出，隔天上午</a:t>
            </a:r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9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點</a:t>
            </a:r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30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分前歸還</a:t>
            </a:r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若遇假日順延一天</a:t>
            </a:r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：</a:t>
            </a:r>
            <a:endParaRPr lang="en-US" altLang="zh-TW" sz="32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28600" indent="-228600" algn="l"/>
            <a:endParaRPr lang="zh-TW" altLang="en-US" sz="32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1445895" indent="-1102995" algn="l"/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(1)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一般參考書</a:t>
            </a:r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[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Ｒ類書籍</a:t>
            </a:r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]</a:t>
            </a:r>
            <a:endParaRPr lang="zh-TW" altLang="en-US" sz="32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1445895" indent="-1102995" algn="l"/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(2)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指定參考書</a:t>
            </a:r>
            <a:endParaRPr lang="zh-TW" altLang="en-US" sz="32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1445895" indent="-1102995" algn="l"/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(3)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合訂期刊</a:t>
            </a:r>
            <a:endParaRPr lang="zh-TW" altLang="en-US" sz="32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1445895" indent="-1102995" algn="l"/>
            <a:r>
              <a:rPr lang="en-US" altLang="zh-TW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(4)</a:t>
            </a:r>
            <a:r>
              <a:rPr lang="zh-TW" alt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報紙</a:t>
            </a:r>
            <a:endParaRPr lang="zh-TW" altLang="en-US" sz="32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1" name="圖片 10" descr="具有放大鏡的卡通蜜蜂">
            <a:extLst>
              <a:ext uri="{FF2B5EF4-FFF2-40B4-BE49-F238E27FC236}">
                <a16:creationId xmlns:a16="http://schemas.microsoft.com/office/drawing/2014/main" id="{220743DA-BA90-87E3-4EF8-0C09A52D5A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472" y="2473960"/>
            <a:ext cx="2340928" cy="26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7420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05F52775-B559-4242-A351-2DF94A98AE3D}"/>
              </a:ext>
            </a:extLst>
          </p:cNvPr>
          <p:cNvSpPr txBox="1"/>
          <p:nvPr/>
        </p:nvSpPr>
        <p:spPr>
          <a:xfrm>
            <a:off x="2864740" y="2100470"/>
            <a:ext cx="4341114" cy="310854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zh-TW" sz="54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現期期刊</a:t>
            </a:r>
            <a:endParaRPr lang="en-US" altLang="zh-TW" sz="5400" b="1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endParaRPr lang="en-US" altLang="zh-TW" sz="5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zh-TW" sz="8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不外借</a:t>
            </a:r>
            <a:endParaRPr lang="en-US" altLang="zh-TW" sz="8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2" name="Picture 2" descr="期刊雜誌- BOOK可思議">
            <a:extLst>
              <a:ext uri="{FF2B5EF4-FFF2-40B4-BE49-F238E27FC236}">
                <a16:creationId xmlns:a16="http://schemas.microsoft.com/office/drawing/2014/main" id="{D7875533-DCE1-4B11-9162-996708C37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995" y="1813939"/>
            <a:ext cx="3478530" cy="368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Yes or No? – LINE貼圖| LINE STORE">
            <a:extLst>
              <a:ext uri="{FF2B5EF4-FFF2-40B4-BE49-F238E27FC236}">
                <a16:creationId xmlns:a16="http://schemas.microsoft.com/office/drawing/2014/main" id="{45C14E94-02FE-4689-A87E-52E1361ED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49" y="41319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2388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流程圖: 循序存取儲存裝置 9">
            <a:extLst>
              <a:ext uri="{FF2B5EF4-FFF2-40B4-BE49-F238E27FC236}">
                <a16:creationId xmlns:a16="http://schemas.microsoft.com/office/drawing/2014/main" id="{A0BBF78B-73EB-427C-AF39-225AD7E32C01}"/>
              </a:ext>
            </a:extLst>
          </p:cNvPr>
          <p:cNvSpPr/>
          <p:nvPr/>
        </p:nvSpPr>
        <p:spPr>
          <a:xfrm>
            <a:off x="1367028" y="1303020"/>
            <a:ext cx="4594860" cy="3086100"/>
          </a:xfrm>
          <a:prstGeom prst="flowChartMagneticTap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dirty="0"/>
              <a:t>當你看到需要的資料想影印時如何是好？</a:t>
            </a:r>
          </a:p>
        </p:txBody>
      </p:sp>
      <p:pic>
        <p:nvPicPr>
          <p:cNvPr id="2052" name="Picture 4" descr="一日三問- 雲霞的有情天地部落格- udn部落格">
            <a:extLst>
              <a:ext uri="{FF2B5EF4-FFF2-40B4-BE49-F238E27FC236}">
                <a16:creationId xmlns:a16="http://schemas.microsoft.com/office/drawing/2014/main" id="{F7D6EA05-F21E-420F-BF8D-5F581207D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6160" y="1492758"/>
            <a:ext cx="2718707" cy="270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5331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橢圓 4">
            <a:extLst>
              <a:ext uri="{FF2B5EF4-FFF2-40B4-BE49-F238E27FC236}">
                <a16:creationId xmlns:a16="http://schemas.microsoft.com/office/drawing/2014/main" id="{E822C9F2-63E3-4F20-85A2-F5F3E856C7CF}"/>
              </a:ext>
            </a:extLst>
          </p:cNvPr>
          <p:cNvSpPr/>
          <p:nvPr/>
        </p:nvSpPr>
        <p:spPr>
          <a:xfrm>
            <a:off x="875538" y="685800"/>
            <a:ext cx="7808976" cy="3183548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869C9E5-50A8-4F52-B7EE-2C2D3A6D7751}"/>
              </a:ext>
            </a:extLst>
          </p:cNvPr>
          <p:cNvSpPr txBox="1"/>
          <p:nvPr/>
        </p:nvSpPr>
        <p:spPr>
          <a:xfrm>
            <a:off x="2707004" y="1199167"/>
            <a:ext cx="5484495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你可以有兩種選擇</a:t>
            </a:r>
            <a:endParaRPr lang="en-US" altLang="zh-TW" sz="24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endParaRPr lang="en-US" altLang="zh-TW" sz="24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457200" indent="-457200">
              <a:buAutoNum type="arabicPeriod"/>
            </a:pPr>
            <a:r>
              <a:rPr lang="zh-TW" altLang="en-US" sz="24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至圖書館櫃臺購買影印卡</a:t>
            </a:r>
            <a:endParaRPr lang="en-US" altLang="zh-TW" sz="24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endParaRPr lang="en-US" altLang="zh-TW" sz="24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457200" indent="-457200">
              <a:buAutoNum type="arabicPeriod" startAt="2"/>
            </a:pPr>
            <a:r>
              <a:rPr lang="zh-TW" altLang="en-US" sz="24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向櫃臺拿取公用卡</a:t>
            </a:r>
            <a:endParaRPr lang="en-US" altLang="zh-TW" sz="24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457200" indent="-457200">
              <a:buAutoNum type="arabicPeriod" startAt="2"/>
            </a:pPr>
            <a:r>
              <a:rPr lang="zh-TW" altLang="en-US" sz="24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零付款</a:t>
            </a:r>
            <a:endParaRPr lang="en-US" altLang="zh-TW" sz="24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457200" indent="-457200">
              <a:buAutoNum type="arabicPeriod" startAt="2"/>
            </a:pPr>
            <a:endParaRPr lang="en-US" altLang="zh-TW" sz="24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endParaRPr lang="zh-TW" altLang="en-US" sz="2000" b="1" dirty="0"/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0C10FBBE-4350-453F-A9DE-2B39BF561CA7}"/>
              </a:ext>
            </a:extLst>
          </p:cNvPr>
          <p:cNvSpPr/>
          <p:nvPr/>
        </p:nvSpPr>
        <p:spPr>
          <a:xfrm>
            <a:off x="4391783" y="3685121"/>
            <a:ext cx="5484495" cy="247528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3FA24B3-0681-4314-AB79-7B80388CD772}"/>
              </a:ext>
            </a:extLst>
          </p:cNvPr>
          <p:cNvSpPr txBox="1"/>
          <p:nvPr/>
        </p:nvSpPr>
        <p:spPr>
          <a:xfrm>
            <a:off x="5283323" y="3853351"/>
            <a:ext cx="370141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rgbClr val="0000CC"/>
                </a:solidFill>
                <a:latin typeface="+mj-ea"/>
                <a:ea typeface="+mj-ea"/>
              </a:rPr>
              <a:t>購買影印卡有</a:t>
            </a:r>
            <a:r>
              <a:rPr lang="en-US" altLang="zh-TW" sz="2000" b="1" dirty="0">
                <a:solidFill>
                  <a:srgbClr val="0000CC"/>
                </a:solidFill>
                <a:latin typeface="+mj-ea"/>
                <a:ea typeface="+mj-ea"/>
              </a:rPr>
              <a:t>2</a:t>
            </a:r>
            <a:r>
              <a:rPr lang="zh-TW" altLang="en-US" sz="2000" b="1" dirty="0">
                <a:solidFill>
                  <a:srgbClr val="0000CC"/>
                </a:solidFill>
                <a:latin typeface="+mj-ea"/>
                <a:ea typeface="+mj-ea"/>
              </a:rPr>
              <a:t>種價格</a:t>
            </a:r>
            <a:endParaRPr lang="en-US" altLang="zh-TW" sz="2000" b="1" dirty="0">
              <a:solidFill>
                <a:srgbClr val="0000CC"/>
              </a:solidFill>
              <a:latin typeface="+mj-ea"/>
              <a:ea typeface="+mj-ea"/>
            </a:endParaRPr>
          </a:p>
          <a:p>
            <a:endParaRPr lang="en-US" altLang="zh-TW" sz="2000" b="1" dirty="0">
              <a:solidFill>
                <a:srgbClr val="0000CC"/>
              </a:solidFill>
              <a:latin typeface="+mj-ea"/>
              <a:ea typeface="+mj-ea"/>
            </a:endParaRPr>
          </a:p>
          <a:p>
            <a:pPr marL="457200" indent="-457200">
              <a:buAutoNum type="arabicPeriod"/>
            </a:pPr>
            <a:r>
              <a:rPr lang="en-US" altLang="zh-TW" sz="2000" b="1" dirty="0">
                <a:solidFill>
                  <a:srgbClr val="0000CC"/>
                </a:solidFill>
                <a:latin typeface="+mj-ea"/>
                <a:ea typeface="+mj-ea"/>
              </a:rPr>
              <a:t>120</a:t>
            </a:r>
            <a:r>
              <a:rPr lang="zh-TW" altLang="en-US" sz="2000" b="1" dirty="0">
                <a:solidFill>
                  <a:srgbClr val="0000CC"/>
                </a:solidFill>
                <a:latin typeface="+mj-ea"/>
                <a:ea typeface="+mj-ea"/>
              </a:rPr>
              <a:t> 元</a:t>
            </a:r>
            <a:r>
              <a:rPr lang="en-US" altLang="zh-TW" sz="2000" b="1" dirty="0">
                <a:solidFill>
                  <a:srgbClr val="0000CC"/>
                </a:solidFill>
                <a:latin typeface="+mj-ea"/>
                <a:ea typeface="+mj-ea"/>
              </a:rPr>
              <a:t>—</a:t>
            </a:r>
            <a:r>
              <a:rPr lang="zh-TW" altLang="en-US" sz="2000" b="1" dirty="0">
                <a:solidFill>
                  <a:srgbClr val="0000CC"/>
                </a:solidFill>
                <a:latin typeface="+mj-ea"/>
                <a:ea typeface="+mj-ea"/>
              </a:rPr>
              <a:t>可印</a:t>
            </a:r>
            <a:r>
              <a:rPr lang="en-US" altLang="zh-TW" sz="2000" b="1" dirty="0">
                <a:solidFill>
                  <a:srgbClr val="0000CC"/>
                </a:solidFill>
                <a:latin typeface="+mj-ea"/>
                <a:ea typeface="+mj-ea"/>
              </a:rPr>
              <a:t>100</a:t>
            </a:r>
            <a:r>
              <a:rPr lang="zh-TW" altLang="en-US" sz="2000" b="1" dirty="0">
                <a:solidFill>
                  <a:srgbClr val="0000CC"/>
                </a:solidFill>
                <a:latin typeface="+mj-ea"/>
                <a:ea typeface="+mj-ea"/>
              </a:rPr>
              <a:t>張</a:t>
            </a:r>
            <a:endParaRPr lang="en-US" altLang="zh-TW" sz="2000" b="1" dirty="0">
              <a:solidFill>
                <a:srgbClr val="0000CC"/>
              </a:solidFill>
              <a:latin typeface="+mj-ea"/>
              <a:ea typeface="+mj-ea"/>
            </a:endParaRPr>
          </a:p>
          <a:p>
            <a:pPr marL="457200" indent="-457200">
              <a:buAutoNum type="arabicPeriod"/>
            </a:pPr>
            <a:endParaRPr lang="en-US" altLang="zh-TW" sz="2000" b="1" dirty="0">
              <a:solidFill>
                <a:srgbClr val="0000CC"/>
              </a:solidFill>
              <a:latin typeface="+mj-ea"/>
              <a:ea typeface="+mj-ea"/>
            </a:endParaRPr>
          </a:p>
          <a:p>
            <a:pPr marL="457200" indent="-457200">
              <a:buAutoNum type="arabicPeriod"/>
            </a:pPr>
            <a:r>
              <a:rPr lang="en-US" altLang="zh-TW" sz="2800" b="1" dirty="0">
                <a:solidFill>
                  <a:srgbClr val="FF0000"/>
                </a:solidFill>
                <a:latin typeface="+mj-ea"/>
                <a:ea typeface="+mj-ea"/>
              </a:rPr>
              <a:t>200</a:t>
            </a:r>
            <a:r>
              <a:rPr lang="zh-TW" altLang="en-US" sz="2800" b="1" dirty="0">
                <a:solidFill>
                  <a:srgbClr val="FF0000"/>
                </a:solidFill>
                <a:latin typeface="+mj-ea"/>
                <a:ea typeface="+mj-ea"/>
              </a:rPr>
              <a:t>元</a:t>
            </a:r>
            <a:r>
              <a:rPr lang="en-US" altLang="zh-TW" sz="2800" b="1" dirty="0">
                <a:solidFill>
                  <a:srgbClr val="FF0000"/>
                </a:solidFill>
                <a:latin typeface="+mj-ea"/>
                <a:ea typeface="+mj-ea"/>
              </a:rPr>
              <a:t>—</a:t>
            </a:r>
            <a:r>
              <a:rPr lang="zh-TW" altLang="en-US" sz="2800" b="1" dirty="0">
                <a:solidFill>
                  <a:srgbClr val="FF0000"/>
                </a:solidFill>
                <a:latin typeface="+mj-ea"/>
                <a:ea typeface="+mj-ea"/>
              </a:rPr>
              <a:t>可印</a:t>
            </a:r>
            <a:r>
              <a:rPr lang="en-US" altLang="zh-TW" sz="2800" b="1" dirty="0">
                <a:solidFill>
                  <a:srgbClr val="FF0000"/>
                </a:solidFill>
                <a:latin typeface="+mj-ea"/>
                <a:ea typeface="+mj-ea"/>
              </a:rPr>
              <a:t>230</a:t>
            </a:r>
            <a:r>
              <a:rPr lang="zh-TW" altLang="en-US" sz="2800" b="1" dirty="0">
                <a:solidFill>
                  <a:srgbClr val="FF0000"/>
                </a:solidFill>
                <a:latin typeface="+mj-ea"/>
                <a:ea typeface="+mj-ea"/>
              </a:rPr>
              <a:t>張</a:t>
            </a:r>
            <a:endParaRPr lang="en-US" altLang="zh-TW" sz="2800" b="1" dirty="0">
              <a:solidFill>
                <a:srgbClr val="FF0000"/>
              </a:solidFill>
              <a:latin typeface="+mj-ea"/>
              <a:ea typeface="+mj-ea"/>
            </a:endParaRPr>
          </a:p>
          <a:p>
            <a:endParaRPr lang="en-US" altLang="zh-TW" sz="2000" b="1" dirty="0">
              <a:solidFill>
                <a:srgbClr val="0000CC"/>
              </a:solidFill>
              <a:latin typeface="+mj-ea"/>
              <a:ea typeface="+mj-ea"/>
            </a:endParaRPr>
          </a:p>
          <a:p>
            <a:endParaRPr lang="en-US" altLang="zh-TW" sz="2000" b="1" dirty="0">
              <a:solidFill>
                <a:srgbClr val="0000CC"/>
              </a:solidFill>
              <a:latin typeface="+mj-ea"/>
              <a:ea typeface="+mj-ea"/>
            </a:endParaRPr>
          </a:p>
          <a:p>
            <a:endParaRPr lang="zh-TW" altLang="en-US" dirty="0"/>
          </a:p>
        </p:txBody>
      </p:sp>
      <p:pic>
        <p:nvPicPr>
          <p:cNvPr id="1030" name="Picture 6" descr="在字符椅子旁边称我影印机机器向量例证. 插画包括有- 149412153">
            <a:extLst>
              <a:ext uri="{FF2B5EF4-FFF2-40B4-BE49-F238E27FC236}">
                <a16:creationId xmlns:a16="http://schemas.microsoft.com/office/drawing/2014/main" id="{D17A916B-A106-4B3F-8CAA-100B7591AC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23"/>
          <a:stretch/>
        </p:blipFill>
        <p:spPr bwMode="auto">
          <a:xfrm>
            <a:off x="8984739" y="501573"/>
            <a:ext cx="2497919" cy="267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8965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387721FD-8A22-4DF2-878F-59F88C339A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0385"/>
          <a:stretch/>
        </p:blipFill>
        <p:spPr>
          <a:xfrm>
            <a:off x="3324224" y="66675"/>
            <a:ext cx="8160026" cy="6875809"/>
          </a:xfrm>
          <a:prstGeom prst="rect">
            <a:avLst/>
          </a:prstGeom>
        </p:spPr>
      </p:pic>
      <p:sp>
        <p:nvSpPr>
          <p:cNvPr id="8" name="語音泡泡: 橢圓形 7">
            <a:extLst>
              <a:ext uri="{FF2B5EF4-FFF2-40B4-BE49-F238E27FC236}">
                <a16:creationId xmlns:a16="http://schemas.microsoft.com/office/drawing/2014/main" id="{8649CF6F-80B6-DD05-83A3-BDB6A1FB6828}"/>
              </a:ext>
            </a:extLst>
          </p:cNvPr>
          <p:cNvSpPr/>
          <p:nvPr/>
        </p:nvSpPr>
        <p:spPr>
          <a:xfrm>
            <a:off x="316940" y="513739"/>
            <a:ext cx="2762250" cy="2038961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>
                <a:solidFill>
                  <a:srgbClr val="FF0000"/>
                </a:solidFill>
              </a:rPr>
              <a:t>若想推薦書籍</a:t>
            </a:r>
            <a:endParaRPr lang="en-US" altLang="zh-TW" sz="3600" dirty="0">
              <a:solidFill>
                <a:srgbClr val="FF0000"/>
              </a:solidFill>
            </a:endParaRPr>
          </a:p>
          <a:p>
            <a:pPr algn="ctr"/>
            <a:r>
              <a:rPr lang="zh-TW" altLang="en-US" sz="3600" dirty="0">
                <a:solidFill>
                  <a:srgbClr val="FF0000"/>
                </a:solidFill>
              </a:rPr>
              <a:t>可以嗎</a:t>
            </a:r>
            <a:r>
              <a:rPr lang="en-US" altLang="zh-TW" sz="3600" dirty="0">
                <a:solidFill>
                  <a:srgbClr val="FF0000"/>
                </a:solidFill>
              </a:rPr>
              <a:t>?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11" name="語音泡泡: 矩形 10">
            <a:extLst>
              <a:ext uri="{FF2B5EF4-FFF2-40B4-BE49-F238E27FC236}">
                <a16:creationId xmlns:a16="http://schemas.microsoft.com/office/drawing/2014/main" id="{DBDE8E9A-BCB8-F777-1AF4-4CC49C63F623}"/>
              </a:ext>
            </a:extLst>
          </p:cNvPr>
          <p:cNvSpPr/>
          <p:nvPr/>
        </p:nvSpPr>
        <p:spPr>
          <a:xfrm>
            <a:off x="628650" y="3837343"/>
            <a:ext cx="2762249" cy="1562100"/>
          </a:xfrm>
          <a:prstGeom prst="wedgeRect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solidFill>
                  <a:srgbClr val="FF0000"/>
                </a:solidFill>
              </a:rPr>
              <a:t>可以</a:t>
            </a:r>
            <a:r>
              <a:rPr lang="en-US" altLang="zh-TW" sz="2800" dirty="0">
                <a:solidFill>
                  <a:srgbClr val="FF0000"/>
                </a:solidFill>
              </a:rPr>
              <a:t>!</a:t>
            </a:r>
            <a:r>
              <a:rPr lang="zh-TW" altLang="en-US" sz="2800" dirty="0">
                <a:solidFill>
                  <a:srgbClr val="FF0000"/>
                </a:solidFill>
              </a:rPr>
              <a:t> </a:t>
            </a:r>
            <a:endParaRPr lang="en-US" altLang="zh-TW" sz="2800" dirty="0">
              <a:solidFill>
                <a:srgbClr val="FF0000"/>
              </a:solidFill>
            </a:endParaRPr>
          </a:p>
          <a:p>
            <a:pPr algn="ctr"/>
            <a:br>
              <a:rPr lang="en-US" altLang="zh-TW" sz="2800" dirty="0">
                <a:solidFill>
                  <a:srgbClr val="FF0000"/>
                </a:solidFill>
              </a:rPr>
            </a:br>
            <a:r>
              <a:rPr lang="zh-TW" altLang="en-US" sz="2800" dirty="0">
                <a:solidFill>
                  <a:srgbClr val="FF0000"/>
                </a:solidFill>
              </a:rPr>
              <a:t>請填寫推薦單</a:t>
            </a:r>
          </a:p>
        </p:txBody>
      </p:sp>
    </p:spTree>
    <p:extLst>
      <p:ext uri="{BB962C8B-B14F-4D97-AF65-F5344CB8AC3E}">
        <p14:creationId xmlns:p14="http://schemas.microsoft.com/office/powerpoint/2010/main" val="3233648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螢幕擷取畫面, 軟體, 多媒體軟體 的圖片&#10;&#10;自動產生的描述">
            <a:extLst>
              <a:ext uri="{FF2B5EF4-FFF2-40B4-BE49-F238E27FC236}">
                <a16:creationId xmlns:a16="http://schemas.microsoft.com/office/drawing/2014/main" id="{076A6ED3-6A91-82BD-95EF-F0DB396D67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4709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364C6A-BDCB-A2B7-6609-BDE309E0D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799" y="1303258"/>
            <a:ext cx="8596668" cy="1320800"/>
          </a:xfrm>
        </p:spPr>
        <p:txBody>
          <a:bodyPr/>
          <a:lstStyle/>
          <a:p>
            <a:r>
              <a:rPr lang="zh-TW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出版社訂購書籍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F95CA56-5E8C-5CEE-BC53-B08F00D7CC6C}"/>
              </a:ext>
            </a:extLst>
          </p:cNvPr>
          <p:cNvSpPr txBox="1"/>
          <p:nvPr/>
        </p:nvSpPr>
        <p:spPr>
          <a:xfrm>
            <a:off x="990599" y="3000375"/>
            <a:ext cx="9401175" cy="33239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zh-TW" altLang="en-US" sz="2400" dirty="0"/>
              <a:t>一次訂購至少五本（可不同出版社）</a:t>
            </a:r>
            <a:endParaRPr lang="en-US" altLang="zh-TW" sz="2400" dirty="0"/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zh-TW" altLang="en-US" sz="2400" dirty="0"/>
              <a:t> 可先估價 再訂購 （</a:t>
            </a:r>
            <a:r>
              <a:rPr lang="en-US" altLang="zh-TW" sz="2400" dirty="0"/>
              <a:t>*</a:t>
            </a:r>
            <a:r>
              <a:rPr lang="zh-TW" altLang="en-US" sz="2400" dirty="0"/>
              <a:t>訂購單需註明先估價）</a:t>
            </a:r>
            <a:endParaRPr lang="en-US" altLang="zh-TW" sz="2400" dirty="0"/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zh-TW" altLang="en-US" sz="2400" dirty="0"/>
              <a:t>團體班級訂購可先取書，於一星期內付款。</a:t>
            </a:r>
            <a:endParaRPr lang="en-US" altLang="zh-TW" sz="2400" dirty="0"/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zh-TW" altLang="en-US" sz="2400" dirty="0"/>
              <a:t> 若需要證明，無法開立發票，只能開立（免用統一發票的收據）</a:t>
            </a:r>
            <a:endParaRPr lang="en-US" altLang="zh-TW" sz="2400" dirty="0"/>
          </a:p>
          <a:p>
            <a:pPr marL="342900" indent="-342900">
              <a:buAutoNum type="arabicPeriod"/>
            </a:pPr>
            <a:endParaRPr lang="zh-TW" altLang="en-US" dirty="0"/>
          </a:p>
        </p:txBody>
      </p:sp>
      <p:sp>
        <p:nvSpPr>
          <p:cNvPr id="3" name="流程圖: 循序存取儲存裝置 2">
            <a:extLst>
              <a:ext uri="{FF2B5EF4-FFF2-40B4-BE49-F238E27FC236}">
                <a16:creationId xmlns:a16="http://schemas.microsoft.com/office/drawing/2014/main" id="{91FA30A9-8570-1728-1CA6-16E62655E05C}"/>
              </a:ext>
            </a:extLst>
          </p:cNvPr>
          <p:cNvSpPr/>
          <p:nvPr/>
        </p:nvSpPr>
        <p:spPr>
          <a:xfrm>
            <a:off x="710564" y="312420"/>
            <a:ext cx="4175761" cy="2549763"/>
          </a:xfrm>
          <a:prstGeom prst="flowChartMagneticTap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dirty="0"/>
              <a:t>我想訂購書籍</a:t>
            </a:r>
            <a:endParaRPr lang="en-US" altLang="zh-TW" sz="3200" dirty="0"/>
          </a:p>
          <a:p>
            <a:pPr algn="ctr"/>
            <a:r>
              <a:rPr lang="zh-TW" altLang="en-US" sz="3200" dirty="0"/>
              <a:t>可以嗎</a:t>
            </a:r>
          </a:p>
        </p:txBody>
      </p:sp>
      <p:pic>
        <p:nvPicPr>
          <p:cNvPr id="6" name="圖片 5" descr="具有放大鏡的卡通蜜蜂">
            <a:extLst>
              <a:ext uri="{FF2B5EF4-FFF2-40B4-BE49-F238E27FC236}">
                <a16:creationId xmlns:a16="http://schemas.microsoft.com/office/drawing/2014/main" id="{3972D69B-8E08-0356-2DDD-8708C5692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311" y="568147"/>
            <a:ext cx="1795463" cy="203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4833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8BFDC1E-2E09-94F3-DDF7-2C9B56BB0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359" y="66675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rgbClr val="0066FF"/>
                </a:solidFill>
              </a:rPr>
              <a:t>你知道在辛苦的研究道路上</a:t>
            </a:r>
            <a:br>
              <a:rPr lang="en-US" altLang="zh-TW" dirty="0">
                <a:solidFill>
                  <a:srgbClr val="0066FF"/>
                </a:solidFill>
              </a:rPr>
            </a:br>
            <a:r>
              <a:rPr lang="zh-TW" altLang="en-US" dirty="0">
                <a:solidFill>
                  <a:srgbClr val="0066FF"/>
                </a:solidFill>
              </a:rPr>
              <a:t>上尚有其他</a:t>
            </a:r>
            <a:r>
              <a:rPr lang="zh-TW" altLang="en-US" dirty="0">
                <a:solidFill>
                  <a:srgbClr val="0066FF"/>
                </a:solidFill>
                <a:highlight>
                  <a:srgbClr val="FFFF00"/>
                </a:highlight>
              </a:rPr>
              <a:t>免費</a:t>
            </a:r>
            <a:r>
              <a:rPr lang="zh-TW" altLang="en-US" dirty="0">
                <a:solidFill>
                  <a:srgbClr val="0066FF"/>
                </a:solidFill>
              </a:rPr>
              <a:t>國家的資源可利用嗎</a:t>
            </a:r>
            <a:r>
              <a:rPr lang="en-US" altLang="zh-TW" dirty="0">
                <a:solidFill>
                  <a:srgbClr val="0066FF"/>
                </a:solidFill>
              </a:rPr>
              <a:t>?</a:t>
            </a:r>
            <a:br>
              <a:rPr lang="en-US" altLang="zh-TW" dirty="0">
                <a:solidFill>
                  <a:srgbClr val="0066FF"/>
                </a:solidFill>
              </a:rPr>
            </a:br>
            <a:endParaRPr lang="zh-TW" altLang="en-US" dirty="0">
              <a:solidFill>
                <a:srgbClr val="0066FF"/>
              </a:solidFill>
            </a:endParaRPr>
          </a:p>
        </p:txBody>
      </p:sp>
      <p:sp>
        <p:nvSpPr>
          <p:cNvPr id="3" name="流程圖: 延遲 2">
            <a:extLst>
              <a:ext uri="{FF2B5EF4-FFF2-40B4-BE49-F238E27FC236}">
                <a16:creationId xmlns:a16="http://schemas.microsoft.com/office/drawing/2014/main" id="{920412DE-75F4-1B3A-6963-F829414E5690}"/>
              </a:ext>
            </a:extLst>
          </p:cNvPr>
          <p:cNvSpPr/>
          <p:nvPr/>
        </p:nvSpPr>
        <p:spPr>
          <a:xfrm>
            <a:off x="2428875" y="2022475"/>
            <a:ext cx="4800600" cy="838200"/>
          </a:xfrm>
          <a:prstGeom prst="flowChartDelay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solidFill>
                  <a:schemeClr val="tx2"/>
                </a:solidFill>
              </a:rPr>
              <a:t>博碩士論文加值系統</a:t>
            </a:r>
            <a:endParaRPr lang="en-US" altLang="zh-TW" sz="3200" b="1" dirty="0">
              <a:solidFill>
                <a:schemeClr val="tx2"/>
              </a:solidFill>
            </a:endParaRPr>
          </a:p>
          <a:p>
            <a:pPr algn="ctr"/>
            <a:endParaRPr lang="zh-TW" altLang="en-US" dirty="0"/>
          </a:p>
        </p:txBody>
      </p:sp>
      <p:sp>
        <p:nvSpPr>
          <p:cNvPr id="4" name="流程圖: 延遲 3">
            <a:extLst>
              <a:ext uri="{FF2B5EF4-FFF2-40B4-BE49-F238E27FC236}">
                <a16:creationId xmlns:a16="http://schemas.microsoft.com/office/drawing/2014/main" id="{001FFD4C-9A23-41E9-9C3A-330E3763D7C4}"/>
              </a:ext>
            </a:extLst>
          </p:cNvPr>
          <p:cNvSpPr/>
          <p:nvPr/>
        </p:nvSpPr>
        <p:spPr>
          <a:xfrm>
            <a:off x="2524125" y="3222625"/>
            <a:ext cx="4800600" cy="838200"/>
          </a:xfrm>
          <a:prstGeom prst="flowChartDelay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tx2"/>
                </a:solidFill>
              </a:rPr>
              <a:t>人文及社會學科索引資料庫</a:t>
            </a:r>
            <a:endParaRPr lang="zh-TW" altLang="en-US" dirty="0"/>
          </a:p>
        </p:txBody>
      </p:sp>
      <p:sp>
        <p:nvSpPr>
          <p:cNvPr id="5" name="流程圖: 延遲 4">
            <a:extLst>
              <a:ext uri="{FF2B5EF4-FFF2-40B4-BE49-F238E27FC236}">
                <a16:creationId xmlns:a16="http://schemas.microsoft.com/office/drawing/2014/main" id="{962ACCE2-4822-100A-5C66-E78C6A5101B6}"/>
              </a:ext>
            </a:extLst>
          </p:cNvPr>
          <p:cNvSpPr/>
          <p:nvPr/>
        </p:nvSpPr>
        <p:spPr>
          <a:xfrm rot="10800000" flipV="1">
            <a:off x="2181225" y="4325937"/>
            <a:ext cx="4800600" cy="838200"/>
          </a:xfrm>
          <a:prstGeom prst="flowChartDelay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solidFill>
                  <a:schemeClr val="tx2"/>
                </a:solidFill>
              </a:rPr>
              <a:t>台神數位論文典藏</a:t>
            </a:r>
            <a:endParaRPr lang="zh-TW" altLang="en-US" sz="3200" dirty="0"/>
          </a:p>
        </p:txBody>
      </p:sp>
      <p:pic>
        <p:nvPicPr>
          <p:cNvPr id="7" name="圖形 6" descr="配有手機和計算機的筆記型電腦">
            <a:extLst>
              <a:ext uri="{FF2B5EF4-FFF2-40B4-BE49-F238E27FC236}">
                <a16:creationId xmlns:a16="http://schemas.microsoft.com/office/drawing/2014/main" id="{16079274-CDDD-C914-8E84-92B2FEDE1E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1812" y="1114426"/>
            <a:ext cx="3621088" cy="3314700"/>
          </a:xfrm>
          <a:prstGeom prst="rect">
            <a:avLst/>
          </a:prstGeom>
        </p:spPr>
      </p:pic>
      <p:sp>
        <p:nvSpPr>
          <p:cNvPr id="8" name="流程圖: 延遲 7">
            <a:extLst>
              <a:ext uri="{FF2B5EF4-FFF2-40B4-BE49-F238E27FC236}">
                <a16:creationId xmlns:a16="http://schemas.microsoft.com/office/drawing/2014/main" id="{A4FBA599-62EC-2F90-64B6-0F7F998FD76F}"/>
              </a:ext>
            </a:extLst>
          </p:cNvPr>
          <p:cNvSpPr/>
          <p:nvPr/>
        </p:nvSpPr>
        <p:spPr>
          <a:xfrm rot="10800000" flipV="1">
            <a:off x="2324100" y="5486400"/>
            <a:ext cx="4800600" cy="838200"/>
          </a:xfrm>
          <a:prstGeom prst="flowChartDelay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solidFill>
                  <a:schemeClr val="tx2"/>
                </a:solidFill>
              </a:rPr>
              <a:t>國圖期刊文獻資訊網</a:t>
            </a:r>
          </a:p>
        </p:txBody>
      </p:sp>
    </p:spTree>
    <p:extLst>
      <p:ext uri="{BB962C8B-B14F-4D97-AF65-F5344CB8AC3E}">
        <p14:creationId xmlns:p14="http://schemas.microsoft.com/office/powerpoint/2010/main" val="7034190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1029ED5-F105-4DD2-99C8-1E4422817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D621E68-BF28-4A1C-B1A2-4E55E139E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E8BBE4D-F0DF-49B9-B75A-99DAC53ACA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E0F07DDC-34A6-46A1-9DE9-2BBE2931A5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EB2BF9-B8DB-45B9-86EA-D197B5B1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08B5BB34-3801-4E70-A981-FE007635E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38432A75-2CEB-463C-A8F2-ABB50A79F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E7E850B8-C050-4597-8BEB-113FEC9A27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24ACC798-9CEC-4B6F-A8DD-F8E6FCCCF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D58A8C6-1294-4CD9-89BC-F1E981A52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32F2ED6-6143-46C4-A641-72D42732B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5C9652B3-A450-4ED6-8FBF-F536BA60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圖片 3" descr="一張含有 文字, 螢幕擷取畫面, 軟體, 電腦圖示 的圖片&#10;&#10;自動產生的描述">
            <a:extLst>
              <a:ext uri="{FF2B5EF4-FFF2-40B4-BE49-F238E27FC236}">
                <a16:creationId xmlns:a16="http://schemas.microsoft.com/office/drawing/2014/main" id="{9842A433-EB41-F213-24A9-B5A677727D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8098"/>
          <a:stretch/>
        </p:blipFill>
        <p:spPr>
          <a:xfrm>
            <a:off x="568452" y="571500"/>
            <a:ext cx="11055096" cy="5715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AF07BB0-4B75-4804-CE54-434A0DE8BC49}"/>
              </a:ext>
            </a:extLst>
          </p:cNvPr>
          <p:cNvSpPr txBox="1"/>
          <p:nvPr/>
        </p:nvSpPr>
        <p:spPr>
          <a:xfrm>
            <a:off x="3334909" y="2069783"/>
            <a:ext cx="4763558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800" b="1" dirty="0"/>
              <a:t>依照論文名稱</a:t>
            </a:r>
            <a:r>
              <a:rPr lang="en-US" altLang="zh-TW" sz="2800" b="1" dirty="0"/>
              <a:t>/</a:t>
            </a:r>
            <a:r>
              <a:rPr lang="zh-TW" altLang="en-US" sz="2800" b="1" dirty="0"/>
              <a:t>指導教授</a:t>
            </a:r>
            <a:r>
              <a:rPr lang="en-US" altLang="zh-TW" sz="2800" b="1" dirty="0"/>
              <a:t>/</a:t>
            </a:r>
            <a:r>
              <a:rPr lang="zh-TW" altLang="en-US" sz="2800" b="1" dirty="0"/>
              <a:t>研究生名字搜尋</a:t>
            </a:r>
          </a:p>
        </p:txBody>
      </p:sp>
    </p:spTree>
    <p:extLst>
      <p:ext uri="{BB962C8B-B14F-4D97-AF65-F5344CB8AC3E}">
        <p14:creationId xmlns:p14="http://schemas.microsoft.com/office/powerpoint/2010/main" val="10797227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130A3F2-069D-E9D8-EE06-721A9759B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" y="133350"/>
            <a:ext cx="12192000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017E3654-2928-ADEC-4BAA-DE2B102427F0}"/>
              </a:ext>
            </a:extLst>
          </p:cNvPr>
          <p:cNvSpPr txBox="1"/>
          <p:nvPr/>
        </p:nvSpPr>
        <p:spPr>
          <a:xfrm>
            <a:off x="5020834" y="1612583"/>
            <a:ext cx="4763558" cy="40011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000" b="1" dirty="0">
                <a:highlight>
                  <a:srgbClr val="00FF00"/>
                </a:highlight>
              </a:rPr>
              <a:t>依照論文名稱</a:t>
            </a:r>
            <a:r>
              <a:rPr lang="en-US" altLang="zh-TW" sz="2000" b="1" dirty="0">
                <a:highlight>
                  <a:srgbClr val="00FF00"/>
                </a:highlight>
              </a:rPr>
              <a:t>/</a:t>
            </a:r>
            <a:r>
              <a:rPr lang="zh-TW" altLang="en-US" sz="2000" b="1" dirty="0">
                <a:highlight>
                  <a:srgbClr val="00FF00"/>
                </a:highlight>
              </a:rPr>
              <a:t>指導教授</a:t>
            </a:r>
            <a:r>
              <a:rPr lang="en-US" altLang="zh-TW" sz="2000" b="1" dirty="0">
                <a:highlight>
                  <a:srgbClr val="00FF00"/>
                </a:highlight>
              </a:rPr>
              <a:t>/</a:t>
            </a:r>
            <a:r>
              <a:rPr lang="zh-TW" altLang="en-US" sz="2000" b="1" dirty="0">
                <a:highlight>
                  <a:srgbClr val="00FF00"/>
                </a:highlight>
              </a:rPr>
              <a:t>研究生名字搜尋</a:t>
            </a:r>
          </a:p>
        </p:txBody>
      </p:sp>
    </p:spTree>
    <p:extLst>
      <p:ext uri="{BB962C8B-B14F-4D97-AF65-F5344CB8AC3E}">
        <p14:creationId xmlns:p14="http://schemas.microsoft.com/office/powerpoint/2010/main" val="30132821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86EC907-2EEA-9E4F-6EED-545CEE3D0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2BB32D5-BEFD-8E84-AC29-0F20811B50DA}"/>
              </a:ext>
            </a:extLst>
          </p:cNvPr>
          <p:cNvSpPr/>
          <p:nvPr/>
        </p:nvSpPr>
        <p:spPr>
          <a:xfrm>
            <a:off x="1162050" y="1352550"/>
            <a:ext cx="4191000" cy="533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8A48102-F430-DBF8-72DD-7B3D409DBBEB}"/>
              </a:ext>
            </a:extLst>
          </p:cNvPr>
          <p:cNvSpPr txBox="1"/>
          <p:nvPr/>
        </p:nvSpPr>
        <p:spPr>
          <a:xfrm>
            <a:off x="5591175" y="1655117"/>
            <a:ext cx="3276600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針對論文部分查詢</a:t>
            </a:r>
          </a:p>
        </p:txBody>
      </p:sp>
    </p:spTree>
    <p:extLst>
      <p:ext uri="{BB962C8B-B14F-4D97-AF65-F5344CB8AC3E}">
        <p14:creationId xmlns:p14="http://schemas.microsoft.com/office/powerpoint/2010/main" val="41583498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21029ED5-F105-4DD2-99C8-1E4422817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D621E68-BF28-4A1C-B1A2-4E55E139E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E8BBE4D-F0DF-49B9-B75A-99DAC53ACA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3">
              <a:extLst>
                <a:ext uri="{FF2B5EF4-FFF2-40B4-BE49-F238E27FC236}">
                  <a16:creationId xmlns:a16="http://schemas.microsoft.com/office/drawing/2014/main" id="{E0F07DDC-34A6-46A1-9DE9-2BBE2931A5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31" name="Rectangle 25">
              <a:extLst>
                <a:ext uri="{FF2B5EF4-FFF2-40B4-BE49-F238E27FC236}">
                  <a16:creationId xmlns:a16="http://schemas.microsoft.com/office/drawing/2014/main" id="{2CEB2BF9-B8DB-45B9-86EA-D197B5B1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08B5BB34-3801-4E70-A981-FE007635E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33" name="Rectangle 27">
              <a:extLst>
                <a:ext uri="{FF2B5EF4-FFF2-40B4-BE49-F238E27FC236}">
                  <a16:creationId xmlns:a16="http://schemas.microsoft.com/office/drawing/2014/main" id="{38432A75-2CEB-463C-A8F2-ABB50A79F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34" name="Rectangle 28">
              <a:extLst>
                <a:ext uri="{FF2B5EF4-FFF2-40B4-BE49-F238E27FC236}">
                  <a16:creationId xmlns:a16="http://schemas.microsoft.com/office/drawing/2014/main" id="{E7E850B8-C050-4597-8BEB-113FEC9A27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35" name="Rectangle 29">
              <a:extLst>
                <a:ext uri="{FF2B5EF4-FFF2-40B4-BE49-F238E27FC236}">
                  <a16:creationId xmlns:a16="http://schemas.microsoft.com/office/drawing/2014/main" id="{24ACC798-9CEC-4B6F-A8DD-F8E6FCCCF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1D58A8C6-1294-4CD9-89BC-F1E981A52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F32F2ED6-6143-46C4-A641-72D42732B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5C9652B3-A450-4ED6-8FBF-F536BA60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773F3A6-C227-98EF-774C-67F53D674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66" y="-252413"/>
            <a:ext cx="12192000" cy="68580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C48E2B52-7834-A405-50E2-690BDBC706DD}"/>
              </a:ext>
            </a:extLst>
          </p:cNvPr>
          <p:cNvSpPr/>
          <p:nvPr/>
        </p:nvSpPr>
        <p:spPr>
          <a:xfrm>
            <a:off x="1162050" y="1352550"/>
            <a:ext cx="4191000" cy="533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4D024D7D-DCA5-EA62-1FE7-B1882FF457E7}"/>
              </a:ext>
            </a:extLst>
          </p:cNvPr>
          <p:cNvSpPr txBox="1"/>
          <p:nvPr/>
        </p:nvSpPr>
        <p:spPr>
          <a:xfrm>
            <a:off x="2743200" y="3048000"/>
            <a:ext cx="3571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可以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20E23B6-DF38-C568-429B-68CCAF431261}"/>
              </a:ext>
            </a:extLst>
          </p:cNvPr>
          <p:cNvSpPr txBox="1"/>
          <p:nvPr/>
        </p:nvSpPr>
        <p:spPr>
          <a:xfrm>
            <a:off x="6934200" y="3048000"/>
            <a:ext cx="2963630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tx2"/>
                </a:solidFill>
              </a:rPr>
              <a:t>可以刊物名稱</a:t>
            </a:r>
            <a:r>
              <a:rPr lang="en-US" altLang="zh-TW" sz="2400" b="1" dirty="0">
                <a:solidFill>
                  <a:schemeClr val="tx2"/>
                </a:solidFill>
              </a:rPr>
              <a:t>/</a:t>
            </a:r>
            <a:r>
              <a:rPr lang="zh-TW" altLang="en-US" sz="2400" b="1" dirty="0">
                <a:solidFill>
                  <a:schemeClr val="tx2"/>
                </a:solidFill>
              </a:rPr>
              <a:t>作者來搜尋</a:t>
            </a:r>
            <a:endParaRPr lang="en-US" altLang="zh-TW" sz="2400" b="1" dirty="0">
              <a:solidFill>
                <a:schemeClr val="tx2"/>
              </a:solidFill>
            </a:endParaRPr>
          </a:p>
          <a:p>
            <a:r>
              <a:rPr lang="en-US" altLang="zh-TW" sz="2400" b="1" dirty="0">
                <a:solidFill>
                  <a:schemeClr val="tx2"/>
                </a:solidFill>
              </a:rPr>
              <a:t>*</a:t>
            </a:r>
            <a:r>
              <a:rPr lang="zh-TW" altLang="en-US" sz="2400" b="1" dirty="0">
                <a:solidFill>
                  <a:schemeClr val="tx2"/>
                </a:solidFill>
              </a:rPr>
              <a:t>但並非都是全文 </a:t>
            </a:r>
            <a:endParaRPr lang="en-US" altLang="zh-TW" sz="2400" b="1" dirty="0">
              <a:solidFill>
                <a:schemeClr val="tx2"/>
              </a:solidFill>
            </a:endParaRPr>
          </a:p>
          <a:p>
            <a:endParaRPr lang="zh-TW" alt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587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2E218DE-1CFF-0590-8757-DEB8D0144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: 圓角 3">
            <a:extLst>
              <a:ext uri="{FF2B5EF4-FFF2-40B4-BE49-F238E27FC236}">
                <a16:creationId xmlns:a16="http://schemas.microsoft.com/office/drawing/2014/main" id="{A029C48E-EA24-280F-AA20-55F709E1F62A}"/>
              </a:ext>
            </a:extLst>
          </p:cNvPr>
          <p:cNvSpPr/>
          <p:nvPr/>
        </p:nvSpPr>
        <p:spPr>
          <a:xfrm>
            <a:off x="8715375" y="1104900"/>
            <a:ext cx="2781300" cy="7905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>
                <a:solidFill>
                  <a:schemeClr val="tx2"/>
                </a:solidFill>
              </a:rPr>
              <a:t>信望愛資源網站</a:t>
            </a:r>
            <a:endParaRPr lang="zh-TW" alt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0005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5C34F16-73E4-4788-7749-1CC40BEB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399" y="589954"/>
            <a:ext cx="8457141" cy="895351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zh-TW" altLang="en-US" sz="4800" dirty="0">
                <a:solidFill>
                  <a:schemeClr val="tx1"/>
                </a:solidFill>
              </a:rPr>
              <a:t>圖書館  有許多 豐富的電子資料庫</a:t>
            </a:r>
            <a:br>
              <a:rPr lang="en-US" altLang="zh-TW" sz="4800" dirty="0">
                <a:solidFill>
                  <a:schemeClr val="tx1"/>
                </a:solidFill>
              </a:rPr>
            </a:br>
            <a:endParaRPr lang="zh-TW" altLang="en-US" sz="4800" dirty="0">
              <a:solidFill>
                <a:schemeClr val="tx1"/>
              </a:solidFill>
            </a:endParaRPr>
          </a:p>
        </p:txBody>
      </p:sp>
      <p:sp>
        <p:nvSpPr>
          <p:cNvPr id="3" name="矩形: 圓角化單一角落 2">
            <a:extLst>
              <a:ext uri="{FF2B5EF4-FFF2-40B4-BE49-F238E27FC236}">
                <a16:creationId xmlns:a16="http://schemas.microsoft.com/office/drawing/2014/main" id="{70BC2BB1-E3C7-C772-1BC8-DEBFC9B035FF}"/>
              </a:ext>
            </a:extLst>
          </p:cNvPr>
          <p:cNvSpPr/>
          <p:nvPr/>
        </p:nvSpPr>
        <p:spPr>
          <a:xfrm>
            <a:off x="1467472" y="1806573"/>
            <a:ext cx="7524751" cy="1493838"/>
          </a:xfrm>
          <a:prstGeom prst="round1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800" b="1" i="0" dirty="0" err="1">
                <a:solidFill>
                  <a:srgbClr val="FF0000"/>
                </a:solidFill>
                <a:effectLst/>
                <a:latin typeface="微軟正黑體" panose="020B0604030504040204" pitchFamily="34" charset="-120"/>
              </a:rPr>
              <a:t>Atla</a:t>
            </a:r>
            <a:r>
              <a:rPr lang="en-US" altLang="zh-TW" sz="2800" b="1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</a:rPr>
              <a:t> PLUS </a:t>
            </a:r>
            <a:r>
              <a:rPr lang="zh-TW" altLang="en-US" sz="2800" b="1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資料庫   </a:t>
            </a:r>
            <a:r>
              <a:rPr lang="zh-TW" altLang="en-US" b="1" i="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en-US" altLang="zh-TW" b="1" i="0" dirty="0">
              <a:solidFill>
                <a:srgbClr val="00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b="1" i="0" dirty="0">
                <a:solidFill>
                  <a:srgbClr val="000000"/>
                </a:solidFill>
                <a:effectLst/>
                <a:latin typeface="新細明體-ExtB" panose="02020500000000000000" pitchFamily="18" charset="-120"/>
                <a:ea typeface="新細明體-ExtB" panose="02020500000000000000" pitchFamily="18" charset="-120"/>
              </a:rPr>
              <a:t>最完整的主要宗教和神學線上期刊專輯，</a:t>
            </a:r>
            <a:endParaRPr lang="en-US" altLang="zh-TW" b="1" i="0" dirty="0">
              <a:solidFill>
                <a:srgbClr val="000000"/>
              </a:solidFill>
              <a:effectLst/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b="1" i="0" dirty="0">
                <a:solidFill>
                  <a:srgbClr val="000000"/>
                </a:solidFill>
                <a:effectLst/>
                <a:latin typeface="新細明體-ExtB" panose="02020500000000000000" pitchFamily="18" charset="-120"/>
                <a:ea typeface="新細明體-ExtB" panose="02020500000000000000" pitchFamily="18" charset="-120"/>
              </a:rPr>
              <a:t>收錄的所有全文內容，涉及宗教和神學等許多不同領域，</a:t>
            </a:r>
            <a:endParaRPr lang="zh-TW" altLang="en-US" b="1" dirty="0">
              <a:latin typeface="新細明體-ExtB" panose="02020500000000000000" pitchFamily="18" charset="-120"/>
              <a:ea typeface="新細明體-ExtB" panose="02020500000000000000" pitchFamily="18" charset="-120"/>
            </a:endParaRPr>
          </a:p>
        </p:txBody>
      </p:sp>
      <p:sp>
        <p:nvSpPr>
          <p:cNvPr id="4" name="矩形: 圓角化單一角落 3">
            <a:extLst>
              <a:ext uri="{FF2B5EF4-FFF2-40B4-BE49-F238E27FC236}">
                <a16:creationId xmlns:a16="http://schemas.microsoft.com/office/drawing/2014/main" id="{F5B05F7E-C013-8F42-04AF-34822F53C051}"/>
              </a:ext>
            </a:extLst>
          </p:cNvPr>
          <p:cNvSpPr/>
          <p:nvPr/>
        </p:nvSpPr>
        <p:spPr>
          <a:xfrm>
            <a:off x="2257426" y="3621679"/>
            <a:ext cx="6048375" cy="1143000"/>
          </a:xfrm>
          <a:prstGeom prst="round1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4400" b="0" i="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華藝資料庫</a:t>
            </a:r>
          </a:p>
        </p:txBody>
      </p:sp>
      <p:sp>
        <p:nvSpPr>
          <p:cNvPr id="5" name="矩形: 圓角化單一角落 4">
            <a:extLst>
              <a:ext uri="{FF2B5EF4-FFF2-40B4-BE49-F238E27FC236}">
                <a16:creationId xmlns:a16="http://schemas.microsoft.com/office/drawing/2014/main" id="{93C8CC5E-5CD1-4B4D-197D-976B33AEF577}"/>
              </a:ext>
            </a:extLst>
          </p:cNvPr>
          <p:cNvSpPr/>
          <p:nvPr/>
        </p:nvSpPr>
        <p:spPr>
          <a:xfrm>
            <a:off x="2205659" y="5240336"/>
            <a:ext cx="6048375" cy="1143000"/>
          </a:xfrm>
          <a:prstGeom prst="round1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4400" dirty="0"/>
              <a:t>BRILL</a:t>
            </a:r>
            <a:r>
              <a:rPr lang="zh-TW" altLang="en-US" sz="4400" dirty="0"/>
              <a:t> 電子書</a:t>
            </a:r>
          </a:p>
        </p:txBody>
      </p:sp>
      <p:sp>
        <p:nvSpPr>
          <p:cNvPr id="6" name="語音泡泡: 橢圓形 5">
            <a:extLst>
              <a:ext uri="{FF2B5EF4-FFF2-40B4-BE49-F238E27FC236}">
                <a16:creationId xmlns:a16="http://schemas.microsoft.com/office/drawing/2014/main" id="{4A4A1CB9-800D-39C1-8245-6AB90FC45B72}"/>
              </a:ext>
            </a:extLst>
          </p:cNvPr>
          <p:cNvSpPr/>
          <p:nvPr/>
        </p:nvSpPr>
        <p:spPr>
          <a:xfrm>
            <a:off x="9658351" y="1356916"/>
            <a:ext cx="2533649" cy="2124075"/>
          </a:xfrm>
          <a:prstGeom prst="wedgeEllipseCallou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>
                <a:solidFill>
                  <a:srgbClr val="FF0000"/>
                </a:solidFill>
              </a:rPr>
              <a:t>等你來發掘</a:t>
            </a:r>
          </a:p>
        </p:txBody>
      </p:sp>
      <p:pic>
        <p:nvPicPr>
          <p:cNvPr id="8" name="圖片 7" descr="有指標的卡通蜜蜂">
            <a:extLst>
              <a:ext uri="{FF2B5EF4-FFF2-40B4-BE49-F238E27FC236}">
                <a16:creationId xmlns:a16="http://schemas.microsoft.com/office/drawing/2014/main" id="{D5A52275-4525-7506-0230-B203514862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266" y="3300411"/>
            <a:ext cx="2069269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7110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DD44BA-5401-D82B-1836-6A0BA4BFE93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342900" indent="-342900">
              <a:lnSpc>
                <a:spcPct val="200000"/>
              </a:lnSpc>
            </a:pPr>
            <a:r>
              <a:rPr lang="zh-TW" altLang="en-US" b="1" dirty="0">
                <a:solidFill>
                  <a:srgbClr val="FF0000"/>
                </a:solidFill>
              </a:rPr>
              <a:t>智慧財產權宣導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879A4E6-3C61-01ED-AEA9-A5F722F5E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9162"/>
            <a:ext cx="10515600" cy="4351338"/>
          </a:xfrm>
        </p:spPr>
        <p:txBody>
          <a:bodyPr/>
          <a:lstStyle/>
          <a:p>
            <a:r>
              <a:rPr lang="en-US" altLang="zh-TW" b="1" dirty="0">
                <a:solidFill>
                  <a:schemeClr val="tx1"/>
                </a:solidFill>
              </a:rPr>
              <a:t>1.</a:t>
            </a:r>
            <a:r>
              <a:rPr lang="zh-TW" altLang="en-US" b="1" dirty="0">
                <a:solidFill>
                  <a:schemeClr val="tx1"/>
                </a:solidFill>
              </a:rPr>
              <a:t> </a:t>
            </a:r>
            <a:r>
              <a:rPr lang="zh-TW" altLang="en-US" sz="2800" b="1" dirty="0">
                <a:solidFill>
                  <a:schemeClr val="tx1"/>
                </a:solidFill>
              </a:rPr>
              <a:t>請使用正版教科書，（含二手）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endParaRPr lang="en-US" altLang="zh-TW" sz="2800" b="1" dirty="0">
              <a:solidFill>
                <a:schemeClr val="tx1"/>
              </a:solidFill>
            </a:endParaRPr>
          </a:p>
          <a:p>
            <a:r>
              <a:rPr lang="en-US" altLang="zh-TW" sz="2800" b="1" dirty="0">
                <a:solidFill>
                  <a:schemeClr val="tx1"/>
                </a:solidFill>
              </a:rPr>
              <a:t>2.</a:t>
            </a:r>
            <a:r>
              <a:rPr lang="zh-TW" altLang="en-US" sz="2800" b="1" dirty="0">
                <a:solidFill>
                  <a:schemeClr val="tx1"/>
                </a:solidFill>
              </a:rPr>
              <a:t> 未經授權，請勿擅自掃描、影印、下載、或上傳書籍、教材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zh-TW" altLang="en-US" sz="2800" b="1" dirty="0">
                <a:solidFill>
                  <a:schemeClr val="tx1"/>
                </a:solidFill>
              </a:rPr>
              <a:t>      ，以免侵犯他人著作權。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zh-TW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zh-TW" sz="2800" b="1" dirty="0">
                <a:solidFill>
                  <a:schemeClr val="tx1"/>
                </a:solidFill>
              </a:rPr>
              <a:t>3.</a:t>
            </a:r>
            <a:r>
              <a:rPr lang="zh-TW" altLang="en-US" sz="2800" b="1" dirty="0">
                <a:solidFill>
                  <a:schemeClr val="tx1"/>
                </a:solidFill>
              </a:rPr>
              <a:t>   更多相關信息請自行參閱學校</a:t>
            </a:r>
            <a:r>
              <a:rPr lang="en-US" altLang="zh-TW" sz="2800" b="1" dirty="0">
                <a:solidFill>
                  <a:schemeClr val="tx1"/>
                </a:solidFill>
              </a:rPr>
              <a:t>/</a:t>
            </a:r>
            <a:r>
              <a:rPr lang="zh-TW" altLang="en-US" sz="2800" b="1" dirty="0">
                <a:solidFill>
                  <a:schemeClr val="tx1"/>
                </a:solidFill>
              </a:rPr>
              <a:t>圖書館網站。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zh-TW" b="1" dirty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891967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燈泡PNG素材下載免摳圖PNG圖片，高清去背圖案下載">
            <a:extLst>
              <a:ext uri="{FF2B5EF4-FFF2-40B4-BE49-F238E27FC236}">
                <a16:creationId xmlns:a16="http://schemas.microsoft.com/office/drawing/2014/main" id="{4B457D9D-0358-3B7B-3FD6-B72F77A37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13" y="1285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F4A12FDD-58A7-ED98-9596-50C3A295F667}"/>
              </a:ext>
            </a:extLst>
          </p:cNvPr>
          <p:cNvSpPr txBox="1"/>
          <p:nvPr/>
        </p:nvSpPr>
        <p:spPr>
          <a:xfrm>
            <a:off x="2524125" y="2357437"/>
            <a:ext cx="5657850" cy="258532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5400" b="1" dirty="0"/>
              <a:t>你知道</a:t>
            </a:r>
            <a:endParaRPr lang="en-US" altLang="zh-TW" sz="5400" b="1" dirty="0"/>
          </a:p>
          <a:p>
            <a:r>
              <a:rPr lang="zh-TW" altLang="en-US" sz="5400" b="1" dirty="0"/>
              <a:t>智慧財產權的重要性嗎</a:t>
            </a:r>
            <a:r>
              <a:rPr lang="en-US" altLang="zh-TW" sz="5400" b="1" dirty="0"/>
              <a:t>?</a:t>
            </a:r>
            <a:endParaRPr lang="zh-TW" alt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759312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C6146CD-9710-A923-808A-4E1765903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3074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11-2 智慧財產權宣導。">
            <a:extLst>
              <a:ext uri="{FF2B5EF4-FFF2-40B4-BE49-F238E27FC236}">
                <a16:creationId xmlns:a16="http://schemas.microsoft.com/office/drawing/2014/main" id="{9C10FA81-BA7E-8504-0B85-E549CB949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76350" y="152401"/>
            <a:ext cx="7715250" cy="649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1AA9753D-166F-CE56-263B-8D229217E097}"/>
              </a:ext>
            </a:extLst>
          </p:cNvPr>
          <p:cNvSpPr txBox="1"/>
          <p:nvPr/>
        </p:nvSpPr>
        <p:spPr>
          <a:xfrm>
            <a:off x="5834062" y="6250544"/>
            <a:ext cx="3305175" cy="3693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80299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智慧財產權宣傳海報">
            <a:extLst>
              <a:ext uri="{FF2B5EF4-FFF2-40B4-BE49-F238E27FC236}">
                <a16:creationId xmlns:a16="http://schemas.microsoft.com/office/drawing/2014/main" id="{3D110D3D-2796-E569-2F85-2271A8E06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500" y="365760"/>
            <a:ext cx="9933939" cy="623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4F351E6B-0069-1CB7-A9B9-19F6E535A2B3}"/>
              </a:ext>
            </a:extLst>
          </p:cNvPr>
          <p:cNvSpPr/>
          <p:nvPr/>
        </p:nvSpPr>
        <p:spPr>
          <a:xfrm>
            <a:off x="1981200" y="6263640"/>
            <a:ext cx="8422640" cy="279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4490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橢圓 1">
            <a:extLst>
              <a:ext uri="{FF2B5EF4-FFF2-40B4-BE49-F238E27FC236}">
                <a16:creationId xmlns:a16="http://schemas.microsoft.com/office/drawing/2014/main" id="{1628DAB6-0159-4323-B110-24BD094D61A4}"/>
              </a:ext>
            </a:extLst>
          </p:cNvPr>
          <p:cNvSpPr/>
          <p:nvPr/>
        </p:nvSpPr>
        <p:spPr>
          <a:xfrm>
            <a:off x="1562787" y="669168"/>
            <a:ext cx="7164199" cy="359225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1EE897C-239B-4A5E-9BA9-D43090D5FD34}"/>
              </a:ext>
            </a:extLst>
          </p:cNvPr>
          <p:cNvSpPr txBox="1"/>
          <p:nvPr/>
        </p:nvSpPr>
        <p:spPr>
          <a:xfrm>
            <a:off x="2097247" y="1431988"/>
            <a:ext cx="60952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/>
              <a:t> 當你踏入圖書館，你知道有哪些是圖書館可以提供的服務嗎？</a:t>
            </a:r>
            <a:endParaRPr lang="en-US" altLang="zh-TW" sz="3200" dirty="0"/>
          </a:p>
          <a:p>
            <a:endParaRPr lang="en-US" altLang="zh-TW" sz="3200" dirty="0"/>
          </a:p>
          <a:p>
            <a:endParaRPr lang="en-US" altLang="zh-TW" sz="3200" dirty="0"/>
          </a:p>
        </p:txBody>
      </p:sp>
      <p:pic>
        <p:nvPicPr>
          <p:cNvPr id="5" name="圖片 4" descr="手绘人物素材卡通小人图标服务免抠素材免费下载_觅元素51yuansu.com">
            <a:extLst>
              <a:ext uri="{FF2B5EF4-FFF2-40B4-BE49-F238E27FC236}">
                <a16:creationId xmlns:a16="http://schemas.microsoft.com/office/drawing/2014/main" id="{C22A4C78-C6D0-43D9-A447-00CBCE0646FC}"/>
              </a:ext>
            </a:extLst>
          </p:cNvPr>
          <p:cNvPicPr/>
          <p:nvPr/>
        </p:nvPicPr>
        <p:blipFill>
          <a:blip r:embed="rId2" cstate="print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635" y="3114450"/>
            <a:ext cx="3668331" cy="3126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卡通女孩在图书馆挑选书籍免抠素材免费下载_觅元素51yuansu.com">
            <a:extLst>
              <a:ext uri="{FF2B5EF4-FFF2-40B4-BE49-F238E27FC236}">
                <a16:creationId xmlns:a16="http://schemas.microsoft.com/office/drawing/2014/main" id="{F9975F8A-0F28-4449-BF8F-DDE984E32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41" y="4261418"/>
            <a:ext cx="3256102" cy="283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780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D77F4B6C-BAC9-9C5D-D194-4935D733966A}"/>
              </a:ext>
            </a:extLst>
          </p:cNvPr>
          <p:cNvSpPr/>
          <p:nvPr/>
        </p:nvSpPr>
        <p:spPr>
          <a:xfrm>
            <a:off x="1247775" y="1600200"/>
            <a:ext cx="8534400" cy="30003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chemeClr val="tx1"/>
                </a:solidFill>
              </a:rPr>
              <a:t>你知道圖書館有哪些設備可以使用</a:t>
            </a:r>
            <a:r>
              <a:rPr lang="en-US" altLang="zh-TW" sz="4000" b="1" dirty="0">
                <a:solidFill>
                  <a:schemeClr val="tx1"/>
                </a:solidFill>
              </a:rPr>
              <a:t>?</a:t>
            </a:r>
            <a:endParaRPr lang="zh-TW" altLang="en-US" sz="4000" dirty="0"/>
          </a:p>
        </p:txBody>
      </p:sp>
      <p:pic>
        <p:nvPicPr>
          <p:cNvPr id="5" name="圖片 4" descr="具有放大鏡的卡通蜜蜂">
            <a:extLst>
              <a:ext uri="{FF2B5EF4-FFF2-40B4-BE49-F238E27FC236}">
                <a16:creationId xmlns:a16="http://schemas.microsoft.com/office/drawing/2014/main" id="{EA78A2AC-34E6-8460-7B59-32A0FE7C0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97" y="178435"/>
            <a:ext cx="2340928" cy="26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531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F08E069A-02CD-4B90-B718-D5E95CD0E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0" y="1760593"/>
            <a:ext cx="184731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br>
              <a:rPr kumimoji="0" lang="zh-TW" altLang="zh-TW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zh-TW" altLang="zh-TW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zh-TW" altLang="zh-TW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5577A97C-5359-4393-AD5A-11F4D3BB02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173987"/>
              </p:ext>
            </p:extLst>
          </p:nvPr>
        </p:nvGraphicFramePr>
        <p:xfrm>
          <a:off x="1124409" y="643467"/>
          <a:ext cx="9943185" cy="5571068"/>
        </p:xfrm>
        <a:graphic>
          <a:graphicData uri="http://schemas.openxmlformats.org/drawingml/2006/table">
            <a:tbl>
              <a:tblPr firstRow="1" bandRow="1"/>
              <a:tblGrid>
                <a:gridCol w="1327528">
                  <a:extLst>
                    <a:ext uri="{9D8B030D-6E8A-4147-A177-3AD203B41FA5}">
                      <a16:colId xmlns:a16="http://schemas.microsoft.com/office/drawing/2014/main" val="145051771"/>
                    </a:ext>
                  </a:extLst>
                </a:gridCol>
                <a:gridCol w="1952414">
                  <a:extLst>
                    <a:ext uri="{9D8B030D-6E8A-4147-A177-3AD203B41FA5}">
                      <a16:colId xmlns:a16="http://schemas.microsoft.com/office/drawing/2014/main" val="2937893351"/>
                    </a:ext>
                  </a:extLst>
                </a:gridCol>
                <a:gridCol w="1104219">
                  <a:extLst>
                    <a:ext uri="{9D8B030D-6E8A-4147-A177-3AD203B41FA5}">
                      <a16:colId xmlns:a16="http://schemas.microsoft.com/office/drawing/2014/main" val="821046791"/>
                    </a:ext>
                  </a:extLst>
                </a:gridCol>
                <a:gridCol w="1104219">
                  <a:extLst>
                    <a:ext uri="{9D8B030D-6E8A-4147-A177-3AD203B41FA5}">
                      <a16:colId xmlns:a16="http://schemas.microsoft.com/office/drawing/2014/main" val="850595559"/>
                    </a:ext>
                  </a:extLst>
                </a:gridCol>
                <a:gridCol w="1196672">
                  <a:extLst>
                    <a:ext uri="{9D8B030D-6E8A-4147-A177-3AD203B41FA5}">
                      <a16:colId xmlns:a16="http://schemas.microsoft.com/office/drawing/2014/main" val="3894908547"/>
                    </a:ext>
                  </a:extLst>
                </a:gridCol>
                <a:gridCol w="1196672">
                  <a:extLst>
                    <a:ext uri="{9D8B030D-6E8A-4147-A177-3AD203B41FA5}">
                      <a16:colId xmlns:a16="http://schemas.microsoft.com/office/drawing/2014/main" val="3773533447"/>
                    </a:ext>
                  </a:extLst>
                </a:gridCol>
                <a:gridCol w="2061461">
                  <a:extLst>
                    <a:ext uri="{9D8B030D-6E8A-4147-A177-3AD203B41FA5}">
                      <a16:colId xmlns:a16="http://schemas.microsoft.com/office/drawing/2014/main" val="607018461"/>
                    </a:ext>
                  </a:extLst>
                </a:gridCol>
              </a:tblGrid>
              <a:tr h="555286">
                <a:tc gridSpan="7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黃彰輝紀念圖書館設備使用規則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502749"/>
                  </a:ext>
                </a:extLst>
              </a:tr>
              <a:tr h="509771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樓  層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>
                          <a:solidFill>
                            <a:srgbClr val="0000FF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3F </a:t>
                      </a:r>
                      <a:r>
                        <a:rPr lang="zh-TW" altLang="en-US" sz="2100" b="1" i="0" u="none" strike="noStrike">
                          <a:solidFill>
                            <a:srgbClr val="0000FF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階梯教室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4F </a:t>
                      </a:r>
                      <a:r>
                        <a:rPr lang="zh-TW" alt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討論室</a:t>
                      </a:r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A、B</a:t>
                      </a:r>
                      <a:endParaRPr 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100" b="1" i="0" u="none" strike="noStrike">
                          <a:solidFill>
                            <a:srgbClr val="008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5F </a:t>
                      </a:r>
                      <a:r>
                        <a:rPr lang="zh-TW" altLang="en-US" sz="2100" b="1" i="0" u="none" strike="noStrike">
                          <a:solidFill>
                            <a:srgbClr val="008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視聽室 一、二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>
                          <a:solidFill>
                            <a:srgbClr val="FF00FF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6F </a:t>
                      </a:r>
                      <a:r>
                        <a:rPr lang="zh-TW" altLang="en-US" sz="2100" b="1" i="0" u="none" strike="noStrike">
                          <a:solidFill>
                            <a:srgbClr val="FF00FF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國際會議廳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16868"/>
                  </a:ext>
                </a:extLst>
              </a:tr>
              <a:tr h="464256"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座  位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28</a:t>
                      </a: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位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A</a:t>
                      </a:r>
                      <a:endParaRPr 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B</a:t>
                      </a:r>
                      <a:endParaRPr 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一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二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95</a:t>
                      </a: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位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7087994"/>
                  </a:ext>
                </a:extLst>
              </a:tr>
              <a:tr h="46425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8</a:t>
                      </a: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位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10</a:t>
                      </a: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位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3</a:t>
                      </a: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位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3</a:t>
                      </a: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位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758843"/>
                  </a:ext>
                </a:extLst>
              </a:tr>
              <a:tr h="1010439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使用人數限制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14</a:t>
                      </a: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人以上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2</a:t>
                      </a: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人以上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1</a:t>
                      </a: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人即可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ctr"/>
                      <a:br>
                        <a:rPr lang="zh-TW" altLang="en-US" sz="2700">
                          <a:effectLst/>
                        </a:rPr>
                      </a:b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7733699"/>
                  </a:ext>
                </a:extLst>
              </a:tr>
              <a:tr h="1283530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使用時間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以申請的性質</a:t>
                      </a:r>
                      <a:endParaRPr lang="zh-TW" altLang="en-US" sz="2700">
                        <a:effectLst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決定申請的時間</a:t>
                      </a:r>
                      <a:endParaRPr lang="zh-TW" altLang="en-US" sz="2700">
                        <a:effectLst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(ex.</a:t>
                      </a: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上課或看影片</a:t>
                      </a: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)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每次以</a:t>
                      </a:r>
                      <a:r>
                        <a:rPr lang="en-US" altLang="zh-TW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2</a:t>
                      </a:r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小時為單位</a:t>
                      </a:r>
                      <a:endParaRPr lang="zh-TW" altLang="en-US" sz="2700" dirty="0">
                        <a:effectLst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若無人預約可續用</a:t>
                      </a:r>
                      <a:endParaRPr lang="zh-TW" altLang="en-US" sz="2700" dirty="0">
                        <a:effectLst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(</a:t>
                      </a:r>
                      <a:r>
                        <a:rPr lang="zh-TW" altLang="en-US" sz="18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續用請提前半小時洽櫃檯</a:t>
                      </a:r>
                      <a:r>
                        <a:rPr lang="en-US" altLang="zh-TW" sz="18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)</a:t>
                      </a:r>
                      <a:endParaRPr lang="zh-TW" altLang="en-US" sz="2700" dirty="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每次以</a:t>
                      </a:r>
                      <a:r>
                        <a:rPr lang="en-US" altLang="zh-TW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3</a:t>
                      </a:r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小時為單位</a:t>
                      </a:r>
                      <a:endParaRPr lang="zh-TW" altLang="en-US" sz="2700" dirty="0">
                        <a:effectLst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若無人預約可續用</a:t>
                      </a:r>
                      <a:endParaRPr lang="zh-TW" altLang="en-US" sz="2700" dirty="0">
                        <a:effectLst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(</a:t>
                      </a:r>
                      <a:r>
                        <a:rPr lang="zh-TW" altLang="en-US" sz="18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續用請提前半小時洽櫃檯</a:t>
                      </a:r>
                      <a:r>
                        <a:rPr lang="en-US" altLang="zh-TW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)</a:t>
                      </a:r>
                      <a:endParaRPr lang="zh-TW" altLang="en-US" sz="2700" dirty="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ctr"/>
                      <a:br>
                        <a:rPr lang="zh-TW" altLang="en-US" sz="2700">
                          <a:effectLst/>
                        </a:rPr>
                      </a:b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2433220"/>
                  </a:ext>
                </a:extLst>
              </a:tr>
              <a:tr h="1283530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使用資格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3"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本校教職員生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本校教職員生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圖書館之友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校友</a:t>
                      </a: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校內活動使用為主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對外主辦或協辦之活動</a:t>
                      </a: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454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5536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19AD6884-1EC4-4EDE-8C7B-C925E76C6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0" y="3054405"/>
            <a:ext cx="184731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br>
              <a:rPr kumimoji="0" lang="zh-TW" altLang="zh-TW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zh-TW" altLang="zh-TW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zh-TW" altLang="zh-TW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30E88FF3-9777-40C0-8F7E-2C14194ACB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332452"/>
              </p:ext>
            </p:extLst>
          </p:nvPr>
        </p:nvGraphicFramePr>
        <p:xfrm>
          <a:off x="1119623" y="989837"/>
          <a:ext cx="9952754" cy="4878324"/>
        </p:xfrm>
        <a:graphic>
          <a:graphicData uri="http://schemas.openxmlformats.org/drawingml/2006/table">
            <a:tbl>
              <a:tblPr/>
              <a:tblGrid>
                <a:gridCol w="1521859">
                  <a:extLst>
                    <a:ext uri="{9D8B030D-6E8A-4147-A177-3AD203B41FA5}">
                      <a16:colId xmlns:a16="http://schemas.microsoft.com/office/drawing/2014/main" val="3475776814"/>
                    </a:ext>
                  </a:extLst>
                </a:gridCol>
                <a:gridCol w="7690485">
                  <a:extLst>
                    <a:ext uri="{9D8B030D-6E8A-4147-A177-3AD203B41FA5}">
                      <a16:colId xmlns:a16="http://schemas.microsoft.com/office/drawing/2014/main" val="556398649"/>
                    </a:ext>
                  </a:extLst>
                </a:gridCol>
                <a:gridCol w="740410">
                  <a:extLst>
                    <a:ext uri="{9D8B030D-6E8A-4147-A177-3AD203B41FA5}">
                      <a16:colId xmlns:a16="http://schemas.microsoft.com/office/drawing/2014/main" val="1102857709"/>
                    </a:ext>
                  </a:extLst>
                </a:gridCol>
              </a:tblGrid>
              <a:tr h="4878324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33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借用規則</a:t>
                      </a:r>
                      <a:endParaRPr lang="zh-TW" altLang="en-US" sz="5000">
                        <a:effectLst/>
                      </a:endParaRPr>
                    </a:p>
                  </a:txBody>
                  <a:tcPr marL="188595" marR="188595" marT="125730" marB="12573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填寫</a:t>
                      </a:r>
                      <a:r>
                        <a:rPr lang="en-US" altLang="zh-TW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《</a:t>
                      </a:r>
                      <a:r>
                        <a:rPr lang="zh-TW" altLang="en-US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黃彰輝紀念圖書館設備使用申請表</a:t>
                      </a:r>
                      <a:r>
                        <a:rPr lang="en-US" altLang="zh-TW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》</a:t>
                      </a:r>
                      <a:r>
                        <a:rPr lang="zh-TW" altLang="en-US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表單各項內容。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申請者繳交有效證件予櫃檯人員並領取鑰匙；使用完畢應自行關閉教室內相關設備開關，並將教室鑰匙交回櫃檯以及領回證件。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借用時段以開館時段為主。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33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限當日申請借用。</a:t>
                      </a:r>
                      <a:r>
                        <a:rPr lang="zh-TW" altLang="en-US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教師授課可提前預約申請。</a:t>
                      </a:r>
                    </a:p>
                  </a:txBody>
                  <a:tcPr marL="188595" marR="188595" marT="125730" marB="12573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br>
                        <a:rPr lang="zh-TW" altLang="en-US" sz="5000">
                          <a:effectLst/>
                        </a:rPr>
                      </a:br>
                      <a:endParaRPr lang="zh-TW" altLang="en-US" sz="5000">
                        <a:effectLst/>
                      </a:endParaRPr>
                    </a:p>
                  </a:txBody>
                  <a:tcPr marL="188595" marR="188595" marT="125730" marB="12573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3024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6506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F0E6506-1033-46D2-BDC1-24F696D51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1" y="85725"/>
            <a:ext cx="8677274" cy="653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25944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843</TotalTime>
  <Words>1758</Words>
  <Application>Microsoft Office PowerPoint</Application>
  <PresentationFormat>寬螢幕</PresentationFormat>
  <Paragraphs>174</Paragraphs>
  <Slides>41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54" baseType="lpstr">
      <vt:lpstr>Adobe 繁黑體 Std B</vt:lpstr>
      <vt:lpstr>華康正顏楷體W5(P)</vt:lpstr>
      <vt:lpstr>華康粗明體(P)</vt:lpstr>
      <vt:lpstr>微軟正黑體</vt:lpstr>
      <vt:lpstr>微軟正黑體</vt:lpstr>
      <vt:lpstr>新細明體-ExtB</vt:lpstr>
      <vt:lpstr>標楷體</vt:lpstr>
      <vt:lpstr>Arial</vt:lpstr>
      <vt:lpstr>Calibri</vt:lpstr>
      <vt:lpstr>Times New Roman</vt:lpstr>
      <vt:lpstr>Trebuchet MS</vt:lpstr>
      <vt:lpstr>Wingdings 3</vt:lpstr>
      <vt:lpstr>多面向</vt:lpstr>
      <vt:lpstr>在介紹圖書館服務之前  先跟大家介紹一下   圖書館新網頁的功能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當您已經找到所需得他館資源。  下一步該如何做?   </vt:lpstr>
      <vt:lpstr>PowerPoint 簡報</vt:lpstr>
      <vt:lpstr>如何透過本館取得其他神學院圖書館資源之方式                       </vt:lpstr>
      <vt:lpstr>館際合作部分 （ 館）—（館）的服務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出版社訂購書籍</vt:lpstr>
      <vt:lpstr>你知道在辛苦的研究道路上 上尚有其他免費國家的資源可利用嗎? </vt:lpstr>
      <vt:lpstr>PowerPoint 簡報</vt:lpstr>
      <vt:lpstr>PowerPoint 簡報</vt:lpstr>
      <vt:lpstr>PowerPoint 簡報</vt:lpstr>
      <vt:lpstr>PowerPoint 簡報</vt:lpstr>
      <vt:lpstr>PowerPoint 簡報</vt:lpstr>
      <vt:lpstr>圖書館  有許多 豐富的電子資料庫 </vt:lpstr>
      <vt:lpstr>智慧財產權宣導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陳慧婉</dc:creator>
  <cp:lastModifiedBy>陳慧婉</cp:lastModifiedBy>
  <cp:revision>164</cp:revision>
  <cp:lastPrinted>2023-09-27T05:38:08Z</cp:lastPrinted>
  <dcterms:created xsi:type="dcterms:W3CDTF">2021-03-17T09:19:29Z</dcterms:created>
  <dcterms:modified xsi:type="dcterms:W3CDTF">2024-10-08T03:03:50Z</dcterms:modified>
</cp:coreProperties>
</file>